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7" r:id="rId2"/>
    <p:sldId id="308" r:id="rId3"/>
    <p:sldId id="258" r:id="rId4"/>
    <p:sldId id="274" r:id="rId5"/>
    <p:sldId id="264" r:id="rId6"/>
    <p:sldId id="276" r:id="rId7"/>
    <p:sldId id="277" r:id="rId8"/>
    <p:sldId id="309" r:id="rId9"/>
    <p:sldId id="263" r:id="rId10"/>
    <p:sldId id="278" r:id="rId11"/>
    <p:sldId id="279" r:id="rId12"/>
    <p:sldId id="265" r:id="rId13"/>
    <p:sldId id="289" r:id="rId14"/>
    <p:sldId id="290" r:id="rId15"/>
    <p:sldId id="291" r:id="rId16"/>
    <p:sldId id="292" r:id="rId17"/>
    <p:sldId id="293" r:id="rId18"/>
    <p:sldId id="294" r:id="rId19"/>
    <p:sldId id="266" r:id="rId20"/>
    <p:sldId id="305" r:id="rId21"/>
    <p:sldId id="306" r:id="rId22"/>
    <p:sldId id="307" r:id="rId23"/>
    <p:sldId id="267" r:id="rId24"/>
    <p:sldId id="297" r:id="rId25"/>
    <p:sldId id="298" r:id="rId26"/>
    <p:sldId id="299" r:id="rId27"/>
    <p:sldId id="300" r:id="rId28"/>
    <p:sldId id="268" r:id="rId29"/>
    <p:sldId id="301" r:id="rId30"/>
    <p:sldId id="302" r:id="rId31"/>
    <p:sldId id="303" r:id="rId32"/>
    <p:sldId id="304" r:id="rId33"/>
    <p:sldId id="269" r:id="rId34"/>
    <p:sldId id="281" r:id="rId35"/>
    <p:sldId id="283" r:id="rId36"/>
    <p:sldId id="282" r:id="rId37"/>
    <p:sldId id="284" r:id="rId38"/>
    <p:sldId id="285" r:id="rId39"/>
    <p:sldId id="288" r:id="rId40"/>
    <p:sldId id="286" r:id="rId41"/>
    <p:sldId id="295" r:id="rId42"/>
    <p:sldId id="296" r:id="rId43"/>
    <p:sldId id="272" r:id="rId44"/>
    <p:sldId id="271" r:id="rId45"/>
    <p:sldId id="280" r:id="rId46"/>
    <p:sldId id="273" r:id="rId47"/>
    <p:sldId id="310" r:id="rId48"/>
    <p:sldId id="26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17C666-163E-483F-9728-C4851CF1FDA0}" v="56" dt="2018-05-30T22:44:37.539"/>
    <p1510:client id="{ECF32E6C-2C73-4CFA-A47D-38076A29D9AD}" v="13" dt="2018-05-30T22:51:06.201"/>
    <p1510:client id="{8C1EA4EF-B724-4F45-AB19-6BF4E7A0DC8F}" v="13" dt="2018-05-31T10:19:32.892"/>
    <p1510:client id="{8F266CAA-B635-46D4-808B-04F817234325}" v="77" dt="2018-05-31T11:02:22.255"/>
  </p1510:revLst>
</p1510:revInfo>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76"/>
  </p:normalViewPr>
  <p:slideViewPr>
    <p:cSldViewPr snapToGrid="0">
      <p:cViewPr varScale="1">
        <p:scale>
          <a:sx n="110" d="100"/>
          <a:sy n="110" d="100"/>
        </p:scale>
        <p:origin x="360"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ker, Scott A." userId="S::sb638@student.le.ac.uk::d8eb4a6d-0667-496e-aa3e-c6556248fe36" providerId="AD" clId="Web-{8F266CAA-B635-46D4-808B-04F817234325}"/>
    <pc:docChg chg="modSld sldOrd">
      <pc:chgData name="Baker, Scott A." userId="S::sb638@student.le.ac.uk::d8eb4a6d-0667-496e-aa3e-c6556248fe36" providerId="AD" clId="Web-{8F266CAA-B635-46D4-808B-04F817234325}" dt="2018-05-31T11:02:22.271" v="159" actId="20577"/>
      <pc:docMkLst>
        <pc:docMk/>
      </pc:docMkLst>
      <pc:sldChg chg="modSp">
        <pc:chgData name="Baker, Scott A." userId="S::sb638@student.le.ac.uk::d8eb4a6d-0667-496e-aa3e-c6556248fe36" providerId="AD" clId="Web-{8F266CAA-B635-46D4-808B-04F817234325}" dt="2018-05-31T11:02:22.255" v="158" actId="20577"/>
        <pc:sldMkLst>
          <pc:docMk/>
          <pc:sldMk cId="782535886" sldId="266"/>
        </pc:sldMkLst>
        <pc:spChg chg="mod">
          <ac:chgData name="Baker, Scott A." userId="S::sb638@student.le.ac.uk::d8eb4a6d-0667-496e-aa3e-c6556248fe36" providerId="AD" clId="Web-{8F266CAA-B635-46D4-808B-04F817234325}" dt="2018-05-31T11:02:22.255" v="158" actId="20577"/>
          <ac:spMkLst>
            <pc:docMk/>
            <pc:sldMk cId="782535886" sldId="266"/>
            <ac:spMk id="3" creationId="{00000000-0000-0000-0000-000000000000}"/>
          </ac:spMkLst>
        </pc:spChg>
      </pc:sldChg>
      <pc:sldChg chg="modSp ord">
        <pc:chgData name="Baker, Scott A." userId="S::sb638@student.le.ac.uk::d8eb4a6d-0667-496e-aa3e-c6556248fe36" providerId="AD" clId="Web-{8F266CAA-B635-46D4-808B-04F817234325}" dt="2018-05-31T10:57:57.763" v="120" actId="20577"/>
        <pc:sldMkLst>
          <pc:docMk/>
          <pc:sldMk cId="1743396268" sldId="272"/>
        </pc:sldMkLst>
        <pc:spChg chg="mod">
          <ac:chgData name="Baker, Scott A." userId="S::sb638@student.le.ac.uk::d8eb4a6d-0667-496e-aa3e-c6556248fe36" providerId="AD" clId="Web-{8F266CAA-B635-46D4-808B-04F817234325}" dt="2018-05-31T10:57:57.763" v="120" actId="20577"/>
          <ac:spMkLst>
            <pc:docMk/>
            <pc:sldMk cId="1743396268" sldId="272"/>
            <ac:spMk id="3" creationId="{530CFB4B-0807-4549-A33F-09BCD9E7F9D6}"/>
          </ac:spMkLst>
        </pc:spChg>
      </pc:sldChg>
      <pc:sldChg chg="modSp">
        <pc:chgData name="Baker, Scott A." userId="S::sb638@student.le.ac.uk::d8eb4a6d-0667-496e-aa3e-c6556248fe36" providerId="AD" clId="Web-{8F266CAA-B635-46D4-808B-04F817234325}" dt="2018-05-31T11:01:19.582" v="126" actId="20577"/>
        <pc:sldMkLst>
          <pc:docMk/>
          <pc:sldMk cId="2405960172" sldId="296"/>
        </pc:sldMkLst>
        <pc:spChg chg="mod">
          <ac:chgData name="Baker, Scott A." userId="S::sb638@student.le.ac.uk::d8eb4a6d-0667-496e-aa3e-c6556248fe36" providerId="AD" clId="Web-{8F266CAA-B635-46D4-808B-04F817234325}" dt="2018-05-31T10:55:45.165" v="3" actId="20577"/>
          <ac:spMkLst>
            <pc:docMk/>
            <pc:sldMk cId="2405960172" sldId="296"/>
            <ac:spMk id="2" creationId="{FA5F59AC-4BBB-B04E-B0E0-4C130EBD55B1}"/>
          </ac:spMkLst>
        </pc:spChg>
        <pc:spChg chg="mod">
          <ac:chgData name="Baker, Scott A." userId="S::sb638@student.le.ac.uk::d8eb4a6d-0667-496e-aa3e-c6556248fe36" providerId="AD" clId="Web-{8F266CAA-B635-46D4-808B-04F817234325}" dt="2018-05-31T11:01:19.582" v="126" actId="20577"/>
          <ac:spMkLst>
            <pc:docMk/>
            <pc:sldMk cId="2405960172" sldId="296"/>
            <ac:spMk id="5" creationId="{4E50CBD4-996D-2C40-972E-5A93490F8253}"/>
          </ac:spMkLst>
        </pc:spChg>
      </pc:sldChg>
      <pc:sldChg chg="addSp delSp modSp">
        <pc:chgData name="Baker, Scott A." userId="S::sb638@student.le.ac.uk::d8eb4a6d-0667-496e-aa3e-c6556248fe36" providerId="AD" clId="Web-{8F266CAA-B635-46D4-808B-04F817234325}" dt="2018-05-31T10:21:25.281" v="2" actId="14100"/>
        <pc:sldMkLst>
          <pc:docMk/>
          <pc:sldMk cId="4122465319" sldId="309"/>
        </pc:sldMkLst>
        <pc:spChg chg="del">
          <ac:chgData name="Baker, Scott A." userId="S::sb638@student.le.ac.uk::d8eb4a6d-0667-496e-aa3e-c6556248fe36" providerId="AD" clId="Web-{8F266CAA-B635-46D4-808B-04F817234325}" dt="2018-05-31T10:21:18.719" v="0" actId="14100"/>
          <ac:spMkLst>
            <pc:docMk/>
            <pc:sldMk cId="4122465319" sldId="309"/>
            <ac:spMk id="3" creationId="{3B70E878-9A57-45C8-AA8C-1EA1AE84DB3F}"/>
          </ac:spMkLst>
        </pc:spChg>
        <pc:picChg chg="add mod ord">
          <ac:chgData name="Baker, Scott A." userId="S::sb638@student.le.ac.uk::d8eb4a6d-0667-496e-aa3e-c6556248fe36" providerId="AD" clId="Web-{8F266CAA-B635-46D4-808B-04F817234325}" dt="2018-05-31T10:21:25.281" v="2" actId="14100"/>
          <ac:picMkLst>
            <pc:docMk/>
            <pc:sldMk cId="4122465319" sldId="309"/>
            <ac:picMk id="4" creationId="{55F396FA-5DD7-4D19-9541-14D1987D5867}"/>
          </ac:picMkLst>
        </pc:picChg>
      </pc:sldChg>
    </pc:docChg>
  </pc:docChgLst>
  <pc:docChgLst>
    <pc:chgData name="Chen, Hongfei" userId="21b7204b-2e01-45f7-a996-c8177dc4ef19" providerId="ADAL" clId="{ECF32E6C-2C73-4CFA-A47D-38076A29D9AD}"/>
    <pc:docChg chg="custSel modSld">
      <pc:chgData name="Chen, Hongfei" userId="21b7204b-2e01-45f7-a996-c8177dc4ef19" providerId="ADAL" clId="{ECF32E6C-2C73-4CFA-A47D-38076A29D9AD}" dt="2018-05-30T22:51:06.201" v="7" actId="27636"/>
      <pc:docMkLst>
        <pc:docMk/>
      </pc:docMkLst>
      <pc:sldChg chg="modSp">
        <pc:chgData name="Chen, Hongfei" userId="21b7204b-2e01-45f7-a996-c8177dc4ef19" providerId="ADAL" clId="{ECF32E6C-2C73-4CFA-A47D-38076A29D9AD}" dt="2018-05-30T22:51:06.201" v="7" actId="27636"/>
        <pc:sldMkLst>
          <pc:docMk/>
          <pc:sldMk cId="2627275918" sldId="303"/>
        </pc:sldMkLst>
        <pc:spChg chg="mod">
          <ac:chgData name="Chen, Hongfei" userId="21b7204b-2e01-45f7-a996-c8177dc4ef19" providerId="ADAL" clId="{ECF32E6C-2C73-4CFA-A47D-38076A29D9AD}" dt="2018-05-30T22:51:06.201" v="7" actId="27636"/>
          <ac:spMkLst>
            <pc:docMk/>
            <pc:sldMk cId="2627275918" sldId="303"/>
            <ac:spMk id="4" creationId="{CD7E1E26-8908-4951-9C8E-D31C205E5599}"/>
          </ac:spMkLst>
        </pc:spChg>
      </pc:sldChg>
      <pc:sldChg chg="modSp">
        <pc:chgData name="Chen, Hongfei" userId="21b7204b-2e01-45f7-a996-c8177dc4ef19" providerId="ADAL" clId="{ECF32E6C-2C73-4CFA-A47D-38076A29D9AD}" dt="2018-05-30T22:47:14.494" v="5" actId="27636"/>
        <pc:sldMkLst>
          <pc:docMk/>
          <pc:sldMk cId="1132403269" sldId="304"/>
        </pc:sldMkLst>
        <pc:spChg chg="mod">
          <ac:chgData name="Chen, Hongfei" userId="21b7204b-2e01-45f7-a996-c8177dc4ef19" providerId="ADAL" clId="{ECF32E6C-2C73-4CFA-A47D-38076A29D9AD}" dt="2018-05-30T22:47:14.494" v="5" actId="27636"/>
          <ac:spMkLst>
            <pc:docMk/>
            <pc:sldMk cId="1132403269" sldId="304"/>
            <ac:spMk id="3" creationId="{04D60617-A23C-479A-9C45-2F000C519CA3}"/>
          </ac:spMkLst>
        </pc:spChg>
        <pc:spChg chg="mod">
          <ac:chgData name="Chen, Hongfei" userId="21b7204b-2e01-45f7-a996-c8177dc4ef19" providerId="ADAL" clId="{ECF32E6C-2C73-4CFA-A47D-38076A29D9AD}" dt="2018-05-30T22:46:39.894" v="3" actId="1076"/>
          <ac:spMkLst>
            <pc:docMk/>
            <pc:sldMk cId="1132403269" sldId="304"/>
            <ac:spMk id="4" creationId="{BB50DEF0-44B6-4C5E-94A4-6583F59C1DE4}"/>
          </ac:spMkLst>
        </pc:spChg>
      </pc:sldChg>
    </pc:docChg>
  </pc:docChgLst>
  <pc:docChgLst>
    <pc:chgData name="Chen, Jingyu" userId="222d064d-1f23-44a6-a13d-3e35e8c530d7" providerId="ADAL" clId="{055D5CC9-B332-7844-97D9-390ED6B5B855}"/>
    <pc:docChg chg="custSel modSld">
      <pc:chgData name="Chen, Jingyu" userId="222d064d-1f23-44a6-a13d-3e35e8c530d7" providerId="ADAL" clId="{055D5CC9-B332-7844-97D9-390ED6B5B855}" dt="2018-05-30T22:47:50.822" v="11" actId="27636"/>
      <pc:docMkLst>
        <pc:docMk/>
      </pc:docMkLst>
      <pc:sldChg chg="modSp">
        <pc:chgData name="Chen, Jingyu" userId="222d064d-1f23-44a6-a13d-3e35e8c530d7" providerId="ADAL" clId="{055D5CC9-B332-7844-97D9-390ED6B5B855}" dt="2018-05-30T22:47:50.822" v="11" actId="27636"/>
        <pc:sldMkLst>
          <pc:docMk/>
          <pc:sldMk cId="1132403269" sldId="304"/>
        </pc:sldMkLst>
        <pc:spChg chg="mod">
          <ac:chgData name="Chen, Jingyu" userId="222d064d-1f23-44a6-a13d-3e35e8c530d7" providerId="ADAL" clId="{055D5CC9-B332-7844-97D9-390ED6B5B855}" dt="2018-05-30T22:45:07.743" v="7" actId="27636"/>
          <ac:spMkLst>
            <pc:docMk/>
            <pc:sldMk cId="1132403269" sldId="304"/>
            <ac:spMk id="3" creationId="{04D60617-A23C-479A-9C45-2F000C519CA3}"/>
          </ac:spMkLst>
        </pc:spChg>
        <pc:spChg chg="mod">
          <ac:chgData name="Chen, Jingyu" userId="222d064d-1f23-44a6-a13d-3e35e8c530d7" providerId="ADAL" clId="{055D5CC9-B332-7844-97D9-390ED6B5B855}" dt="2018-05-30T22:47:50.822" v="11" actId="27636"/>
          <ac:spMkLst>
            <pc:docMk/>
            <pc:sldMk cId="1132403269" sldId="304"/>
            <ac:spMk id="4" creationId="{BB50DEF0-44B6-4C5E-94A4-6583F59C1DE4}"/>
          </ac:spMkLst>
        </pc:spChg>
      </pc:sldChg>
    </pc:docChg>
  </pc:docChgLst>
  <pc:docChgLst>
    <pc:chgData name="Chen, Hongfei" userId="S::hc254@student.le.ac.uk::21b7204b-2e01-45f7-a996-c8177dc4ef19" providerId="AD" clId="Web-{8017C666-163E-483F-9728-C4851CF1FDA0}"/>
    <pc:docChg chg="addSld modSld">
      <pc:chgData name="Chen, Hongfei" userId="S::hc254@student.le.ac.uk::21b7204b-2e01-45f7-a996-c8177dc4ef19" providerId="AD" clId="Web-{8017C666-163E-483F-9728-C4851CF1FDA0}" dt="2018-05-30T22:44:54.914" v="131" actId="20577"/>
      <pc:docMkLst>
        <pc:docMk/>
      </pc:docMkLst>
      <pc:sldChg chg="modSp">
        <pc:chgData name="Chen, Hongfei" userId="S::hc254@student.le.ac.uk::21b7204b-2e01-45f7-a996-c8177dc4ef19" providerId="AD" clId="Web-{8017C666-163E-483F-9728-C4851CF1FDA0}" dt="2018-05-30T22:38:19.602" v="35" actId="20577"/>
        <pc:sldMkLst>
          <pc:docMk/>
          <pc:sldMk cId="1209458095" sldId="268"/>
        </pc:sldMkLst>
        <pc:spChg chg="mod">
          <ac:chgData name="Chen, Hongfei" userId="S::hc254@student.le.ac.uk::21b7204b-2e01-45f7-a996-c8177dc4ef19" providerId="AD" clId="Web-{8017C666-163E-483F-9728-C4851CF1FDA0}" dt="2018-05-30T22:38:19.602" v="35" actId="20577"/>
          <ac:spMkLst>
            <pc:docMk/>
            <pc:sldMk cId="1209458095" sldId="268"/>
            <ac:spMk id="2" creationId="{00000000-0000-0000-0000-000000000000}"/>
          </ac:spMkLst>
        </pc:spChg>
        <pc:spChg chg="mod">
          <ac:chgData name="Chen, Hongfei" userId="S::hc254@student.le.ac.uk::21b7204b-2e01-45f7-a996-c8177dc4ef19" providerId="AD" clId="Web-{8017C666-163E-483F-9728-C4851CF1FDA0}" dt="2018-05-30T22:37:31.019" v="24" actId="20577"/>
          <ac:spMkLst>
            <pc:docMk/>
            <pc:sldMk cId="1209458095" sldId="268"/>
            <ac:spMk id="3" creationId="{00000000-0000-0000-0000-000000000000}"/>
          </ac:spMkLst>
        </pc:spChg>
      </pc:sldChg>
      <pc:sldChg chg="addSp delSp modSp new">
        <pc:chgData name="Chen, Hongfei" userId="S::hc254@student.le.ac.uk::21b7204b-2e01-45f7-a996-c8177dc4ef19" providerId="AD" clId="Web-{8017C666-163E-483F-9728-C4851CF1FDA0}" dt="2018-05-30T22:39:55.462" v="49" actId="20577"/>
        <pc:sldMkLst>
          <pc:docMk/>
          <pc:sldMk cId="1680171182" sldId="301"/>
        </pc:sldMkLst>
        <pc:spChg chg="mod">
          <ac:chgData name="Chen, Hongfei" userId="S::hc254@student.le.ac.uk::21b7204b-2e01-45f7-a996-c8177dc4ef19" providerId="AD" clId="Web-{8017C666-163E-483F-9728-C4851CF1FDA0}" dt="2018-05-30T22:37:56.351" v="28" actId="20577"/>
          <ac:spMkLst>
            <pc:docMk/>
            <pc:sldMk cId="1680171182" sldId="301"/>
            <ac:spMk id="2" creationId="{1679CAD8-F1A2-450F-BB8D-347431E28B99}"/>
          </ac:spMkLst>
        </pc:spChg>
        <pc:spChg chg="del">
          <ac:chgData name="Chen, Hongfei" userId="S::hc254@student.le.ac.uk::21b7204b-2e01-45f7-a996-c8177dc4ef19" providerId="AD" clId="Web-{8017C666-163E-483F-9728-C4851CF1FDA0}" dt="2018-05-30T22:39:01.758" v="37" actId="20577"/>
          <ac:spMkLst>
            <pc:docMk/>
            <pc:sldMk cId="1680171182" sldId="301"/>
            <ac:spMk id="3" creationId="{A8960905-3CD7-4C24-8102-1A57BD010C97}"/>
          </ac:spMkLst>
        </pc:spChg>
        <pc:spChg chg="mod">
          <ac:chgData name="Chen, Hongfei" userId="S::hc254@student.le.ac.uk::21b7204b-2e01-45f7-a996-c8177dc4ef19" providerId="AD" clId="Web-{8017C666-163E-483F-9728-C4851CF1FDA0}" dt="2018-05-30T22:39:55.462" v="49" actId="20577"/>
          <ac:spMkLst>
            <pc:docMk/>
            <pc:sldMk cId="1680171182" sldId="301"/>
            <ac:spMk id="4" creationId="{4C9ED33B-C949-4E09-ADA0-60BE27FA1BCF}"/>
          </ac:spMkLst>
        </pc:spChg>
        <pc:picChg chg="add mod ord">
          <ac:chgData name="Chen, Hongfei" userId="S::hc254@student.le.ac.uk::21b7204b-2e01-45f7-a996-c8177dc4ef19" providerId="AD" clId="Web-{8017C666-163E-483F-9728-C4851CF1FDA0}" dt="2018-05-30T22:39:08.164" v="40" actId="1076"/>
          <ac:picMkLst>
            <pc:docMk/>
            <pc:sldMk cId="1680171182" sldId="301"/>
            <ac:picMk id="5" creationId="{F53B06B5-58A1-43BD-ABD6-2C392EAEB53F}"/>
          </ac:picMkLst>
        </pc:picChg>
      </pc:sldChg>
      <pc:sldChg chg="addSp delSp modSp new">
        <pc:chgData name="Chen, Hongfei" userId="S::hc254@student.le.ac.uk::21b7204b-2e01-45f7-a996-c8177dc4ef19" providerId="AD" clId="Web-{8017C666-163E-483F-9728-C4851CF1FDA0}" dt="2018-05-30T22:41:46.080" v="68" actId="1076"/>
        <pc:sldMkLst>
          <pc:docMk/>
          <pc:sldMk cId="3466404151" sldId="302"/>
        </pc:sldMkLst>
        <pc:spChg chg="mod">
          <ac:chgData name="Chen, Hongfei" userId="S::hc254@student.le.ac.uk::21b7204b-2e01-45f7-a996-c8177dc4ef19" providerId="AD" clId="Web-{8017C666-163E-483F-9728-C4851CF1FDA0}" dt="2018-05-30T22:40:07.649" v="54" actId="20577"/>
          <ac:spMkLst>
            <pc:docMk/>
            <pc:sldMk cId="3466404151" sldId="302"/>
            <ac:spMk id="2" creationId="{237C7735-3677-486F-9A95-8A50C6B191DF}"/>
          </ac:spMkLst>
        </pc:spChg>
        <pc:spChg chg="del">
          <ac:chgData name="Chen, Hongfei" userId="S::hc254@student.le.ac.uk::21b7204b-2e01-45f7-a996-c8177dc4ef19" providerId="AD" clId="Web-{8017C666-163E-483F-9728-C4851CF1FDA0}" dt="2018-05-30T22:40:21.637" v="56" actId="1076"/>
          <ac:spMkLst>
            <pc:docMk/>
            <pc:sldMk cId="3466404151" sldId="302"/>
            <ac:spMk id="3" creationId="{31F708BD-25C2-445B-9A5D-94FC88BEA32F}"/>
          </ac:spMkLst>
        </pc:spChg>
        <pc:spChg chg="mod">
          <ac:chgData name="Chen, Hongfei" userId="S::hc254@student.le.ac.uk::21b7204b-2e01-45f7-a996-c8177dc4ef19" providerId="AD" clId="Web-{8017C666-163E-483F-9728-C4851CF1FDA0}" dt="2018-05-30T22:41:46.080" v="68" actId="1076"/>
          <ac:spMkLst>
            <pc:docMk/>
            <pc:sldMk cId="3466404151" sldId="302"/>
            <ac:spMk id="4" creationId="{EB94B227-BA1B-4126-AD84-CDE9FB98C7F5}"/>
          </ac:spMkLst>
        </pc:spChg>
        <pc:picChg chg="add mod ord">
          <ac:chgData name="Chen, Hongfei" userId="S::hc254@student.le.ac.uk::21b7204b-2e01-45f7-a996-c8177dc4ef19" providerId="AD" clId="Web-{8017C666-163E-483F-9728-C4851CF1FDA0}" dt="2018-05-30T22:40:33.124" v="59" actId="1076"/>
          <ac:picMkLst>
            <pc:docMk/>
            <pc:sldMk cId="3466404151" sldId="302"/>
            <ac:picMk id="5" creationId="{BA332B55-CAD6-4415-AA2E-99DF3403847A}"/>
          </ac:picMkLst>
        </pc:picChg>
      </pc:sldChg>
      <pc:sldChg chg="addSp delSp modSp new">
        <pc:chgData name="Chen, Hongfei" userId="S::hc254@student.le.ac.uk::21b7204b-2e01-45f7-a996-c8177dc4ef19" providerId="AD" clId="Web-{8017C666-163E-483F-9728-C4851CF1FDA0}" dt="2018-05-30T22:42:38.897" v="106" actId="20577"/>
        <pc:sldMkLst>
          <pc:docMk/>
          <pc:sldMk cId="2627275918" sldId="303"/>
        </pc:sldMkLst>
        <pc:spChg chg="mod">
          <ac:chgData name="Chen, Hongfei" userId="S::hc254@student.le.ac.uk::21b7204b-2e01-45f7-a996-c8177dc4ef19" providerId="AD" clId="Web-{8017C666-163E-483F-9728-C4851CF1FDA0}" dt="2018-05-30T22:42:38.897" v="106" actId="20577"/>
          <ac:spMkLst>
            <pc:docMk/>
            <pc:sldMk cId="2627275918" sldId="303"/>
            <ac:spMk id="2" creationId="{3CA847AE-2358-42A8-B09C-FBC2104533E3}"/>
          </ac:spMkLst>
        </pc:spChg>
        <pc:spChg chg="del">
          <ac:chgData name="Chen, Hongfei" userId="S::hc254@student.le.ac.uk::21b7204b-2e01-45f7-a996-c8177dc4ef19" providerId="AD" clId="Web-{8017C666-163E-483F-9728-C4851CF1FDA0}" dt="2018-05-30T22:41:56.455" v="69" actId="20577"/>
          <ac:spMkLst>
            <pc:docMk/>
            <pc:sldMk cId="2627275918" sldId="303"/>
            <ac:spMk id="3" creationId="{73490983-7C41-47C0-BC34-7FAD6029A140}"/>
          </ac:spMkLst>
        </pc:spChg>
        <pc:spChg chg="mod">
          <ac:chgData name="Chen, Hongfei" userId="S::hc254@student.le.ac.uk::21b7204b-2e01-45f7-a996-c8177dc4ef19" providerId="AD" clId="Web-{8017C666-163E-483F-9728-C4851CF1FDA0}" dt="2018-05-30T22:42:30.507" v="104" actId="14100"/>
          <ac:spMkLst>
            <pc:docMk/>
            <pc:sldMk cId="2627275918" sldId="303"/>
            <ac:spMk id="4" creationId="{CD7E1E26-8908-4951-9C8E-D31C205E5599}"/>
          </ac:spMkLst>
        </pc:spChg>
        <pc:picChg chg="add mod ord">
          <ac:chgData name="Chen, Hongfei" userId="S::hc254@student.le.ac.uk::21b7204b-2e01-45f7-a996-c8177dc4ef19" providerId="AD" clId="Web-{8017C666-163E-483F-9728-C4851CF1FDA0}" dt="2018-05-30T22:41:59.174" v="70" actId="14100"/>
          <ac:picMkLst>
            <pc:docMk/>
            <pc:sldMk cId="2627275918" sldId="303"/>
            <ac:picMk id="5" creationId="{F96238E7-8BC1-46A4-94C8-88FEA941D567}"/>
          </ac:picMkLst>
        </pc:picChg>
      </pc:sldChg>
      <pc:sldChg chg="modSp new">
        <pc:chgData name="Chen, Hongfei" userId="S::hc254@student.le.ac.uk::21b7204b-2e01-45f7-a996-c8177dc4ef19" providerId="AD" clId="Web-{8017C666-163E-483F-9728-C4851CF1FDA0}" dt="2018-05-30T22:44:37.539" v="129" actId="20577"/>
        <pc:sldMkLst>
          <pc:docMk/>
          <pc:sldMk cId="1132403269" sldId="304"/>
        </pc:sldMkLst>
        <pc:spChg chg="mod">
          <ac:chgData name="Chen, Hongfei" userId="S::hc254@student.le.ac.uk::21b7204b-2e01-45f7-a996-c8177dc4ef19" providerId="AD" clId="Web-{8017C666-163E-483F-9728-C4851CF1FDA0}" dt="2018-05-30T22:44:17.398" v="127" actId="20577"/>
          <ac:spMkLst>
            <pc:docMk/>
            <pc:sldMk cId="1132403269" sldId="304"/>
            <ac:spMk id="2" creationId="{BF25BB48-8B4E-415F-8C46-426B65E69CC1}"/>
          </ac:spMkLst>
        </pc:spChg>
        <pc:spChg chg="mod">
          <ac:chgData name="Chen, Hongfei" userId="S::hc254@student.le.ac.uk::21b7204b-2e01-45f7-a996-c8177dc4ef19" providerId="AD" clId="Web-{8017C666-163E-483F-9728-C4851CF1FDA0}" dt="2018-05-30T22:43:19.179" v="119" actId="20577"/>
          <ac:spMkLst>
            <pc:docMk/>
            <pc:sldMk cId="1132403269" sldId="304"/>
            <ac:spMk id="3" creationId="{04D60617-A23C-479A-9C45-2F000C519CA3}"/>
          </ac:spMkLst>
        </pc:spChg>
        <pc:spChg chg="mod">
          <ac:chgData name="Chen, Hongfei" userId="S::hc254@student.le.ac.uk::21b7204b-2e01-45f7-a996-c8177dc4ef19" providerId="AD" clId="Web-{8017C666-163E-483F-9728-C4851CF1FDA0}" dt="2018-05-30T22:44:37.539" v="129" actId="20577"/>
          <ac:spMkLst>
            <pc:docMk/>
            <pc:sldMk cId="1132403269" sldId="304"/>
            <ac:spMk id="4" creationId="{BB50DEF0-44B6-4C5E-94A4-6583F59C1DE4}"/>
          </ac:spMkLst>
        </pc:spChg>
      </pc:sldChg>
    </pc:docChg>
  </pc:docChgLst>
  <pc:docChgLst>
    <pc:chgData name="Baker, Scott A." userId="S::sb638@student.le.ac.uk::d8eb4a6d-0667-496e-aa3e-c6556248fe36" providerId="AD" clId="Web-{8C1EA4EF-B724-4F45-AB19-6BF4E7A0DC8F}"/>
    <pc:docChg chg="addSld modSld">
      <pc:chgData name="Baker, Scott A." userId="S::sb638@student.le.ac.uk::d8eb4a6d-0667-496e-aa3e-c6556248fe36" providerId="AD" clId="Web-{8C1EA4EF-B724-4F45-AB19-6BF4E7A0DC8F}" dt="2018-05-31T10:20:19.065" v="32" actId="20577"/>
      <pc:docMkLst>
        <pc:docMk/>
      </pc:docMkLst>
      <pc:sldChg chg="modSp new">
        <pc:chgData name="Baker, Scott A." userId="S::sb638@student.le.ac.uk::d8eb4a6d-0667-496e-aa3e-c6556248fe36" providerId="AD" clId="Web-{8C1EA4EF-B724-4F45-AB19-6BF4E7A0DC8F}" dt="2018-05-31T10:19:32.892" v="31" actId="20577"/>
        <pc:sldMkLst>
          <pc:docMk/>
          <pc:sldMk cId="4122465319" sldId="309"/>
        </pc:sldMkLst>
        <pc:spChg chg="mod">
          <ac:chgData name="Baker, Scott A." userId="S::sb638@student.le.ac.uk::d8eb4a6d-0667-496e-aa3e-c6556248fe36" providerId="AD" clId="Web-{8C1EA4EF-B724-4F45-AB19-6BF4E7A0DC8F}" dt="2018-05-31T10:19:28.204" v="25" actId="20577"/>
          <ac:spMkLst>
            <pc:docMk/>
            <pc:sldMk cId="4122465319" sldId="309"/>
            <ac:spMk id="2" creationId="{40AAEF29-FE99-49C9-B3B6-9BC2F120DDFC}"/>
          </ac:spMkLst>
        </pc:spChg>
        <pc:spChg chg="mod">
          <ac:chgData name="Baker, Scott A." userId="S::sb638@student.le.ac.uk::d8eb4a6d-0667-496e-aa3e-c6556248fe36" providerId="AD" clId="Web-{8C1EA4EF-B724-4F45-AB19-6BF4E7A0DC8F}" dt="2018-05-31T10:19:32.892" v="31" actId="20577"/>
          <ac:spMkLst>
            <pc:docMk/>
            <pc:sldMk cId="4122465319" sldId="309"/>
            <ac:spMk id="3" creationId="{3B70E878-9A57-45C8-AA8C-1EA1AE84DB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FF96F-8722-4EF6-9FAF-EB2D4463FB8E}" type="datetimeFigureOut">
              <a:rPr lang="en-GB" smtClean="0"/>
              <a:t>31/05/2018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5BE9F4-06EC-436E-BB6D-FD734CDD2C75}" type="slidenum">
              <a:rPr lang="en-GB" smtClean="0"/>
              <a:t>‹#›</a:t>
            </a:fld>
            <a:endParaRPr lang="en-GB"/>
          </a:p>
        </p:txBody>
      </p:sp>
    </p:spTree>
    <p:extLst>
      <p:ext uri="{BB962C8B-B14F-4D97-AF65-F5344CB8AC3E}">
        <p14:creationId xmlns:p14="http://schemas.microsoft.com/office/powerpoint/2010/main" val="600979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5BE9F4-06EC-436E-BB6D-FD734CDD2C75}" type="slidenum">
              <a:rPr lang="en-GB" smtClean="0"/>
              <a:t>27</a:t>
            </a:fld>
            <a:endParaRPr lang="en-GB"/>
          </a:p>
        </p:txBody>
      </p:sp>
    </p:spTree>
    <p:extLst>
      <p:ext uri="{BB962C8B-B14F-4D97-AF65-F5344CB8AC3E}">
        <p14:creationId xmlns:p14="http://schemas.microsoft.com/office/powerpoint/2010/main" val="267649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l">
              <a:defRPr sz="6000">
                <a:solidFill>
                  <a:schemeClr val="tx2"/>
                </a:solidFill>
              </a:defRPr>
            </a:lvl1pPr>
          </a:lstStyle>
          <a:p>
            <a:r>
              <a:rPr lang="en-US" altLang="zh-CN"/>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a:p>
        </p:txBody>
      </p:sp>
      <p:sp>
        <p:nvSpPr>
          <p:cNvPr id="4" name="Date Placeholder 3"/>
          <p:cNvSpPr>
            <a:spLocks noGrp="1"/>
          </p:cNvSpPr>
          <p:nvPr>
            <p:ph type="dt" sz="half" idx="10"/>
          </p:nvPr>
        </p:nvSpPr>
        <p:spPr/>
        <p:txBody>
          <a:bodyPr/>
          <a:lstStyle/>
          <a:p>
            <a:fld id="{4665E195-C89C-4871-8AE9-903FDB8B6D9D}" type="datetimeFigureOut">
              <a:rPr lang="en-US" smtClean="0"/>
              <a:t>5/31/2018</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83261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4665E195-C89C-4871-8AE9-903FDB8B6D9D}" type="datetimeFigureOut">
              <a:rPr lang="en-US" smtClean="0"/>
              <a:t>5/31/2018</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6317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4665E195-C89C-4871-8AE9-903FDB8B6D9D}" type="datetimeFigureOut">
              <a:rPr lang="en-US" smtClean="0"/>
              <a:t>5/31/2018</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4623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4665E195-C89C-4871-8AE9-903FDB8B6D9D}" type="datetimeFigureOut">
              <a:rPr lang="en-US" smtClean="0"/>
              <a:t>5/31/2018</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70246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altLang="zh-CN"/>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Edit Master text styles</a:t>
            </a:r>
          </a:p>
        </p:txBody>
      </p:sp>
      <p:sp>
        <p:nvSpPr>
          <p:cNvPr id="4" name="Date Placeholder 3"/>
          <p:cNvSpPr>
            <a:spLocks noGrp="1"/>
          </p:cNvSpPr>
          <p:nvPr>
            <p:ph type="dt" sz="half" idx="10"/>
          </p:nvPr>
        </p:nvSpPr>
        <p:spPr/>
        <p:txBody>
          <a:bodyPr/>
          <a:lstStyle/>
          <a:p>
            <a:fld id="{4665E195-C89C-4871-8AE9-903FDB8B6D9D}" type="datetimeFigureOut">
              <a:rPr lang="en-US" smtClean="0"/>
              <a:t>5/31/2018</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23361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4665E195-C89C-4871-8AE9-903FDB8B6D9D}" type="datetimeFigureOut">
              <a:rPr lang="en-US" smtClean="0"/>
              <a:t>5/31/2018</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52187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ltLang="zh-CN"/>
              <a:t>Click to edit Master title style</a:t>
            </a:r>
            <a:endParaRPr lang="en-US"/>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4665E195-C89C-4871-8AE9-903FDB8B6D9D}" type="datetimeFigureOut">
              <a:rPr lang="en-US" smtClean="0"/>
              <a:t>5/31/2018</a:t>
            </a:fld>
            <a:endParaRPr lang="en-US"/>
          </a:p>
        </p:txBody>
      </p:sp>
      <p:sp>
        <p:nvSpPr>
          <p:cNvPr id="8" name="Footer Placeholder 7"/>
          <p:cNvSpPr>
            <a:spLocks noGrp="1"/>
          </p:cNvSpPr>
          <p:nvPr>
            <p:ph type="ftr" sz="quarter" idx="11"/>
          </p:nvPr>
        </p:nvSpPr>
        <p:spPr/>
        <p:txBody>
          <a:bodyPr/>
          <a:lstStyle/>
          <a:p>
            <a:r>
              <a:rPr lang="en-US"/>
              <a:t>Add a footer</a:t>
            </a:r>
          </a:p>
        </p:txBody>
      </p:sp>
      <p:sp>
        <p:nvSpPr>
          <p:cNvPr id="9" name="Slide Number Placeholder 8"/>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10092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4665E195-C89C-4871-8AE9-903FDB8B6D9D}" type="datetimeFigureOut">
              <a:rPr lang="en-US" smtClean="0"/>
              <a:t>5/31/2018</a:t>
            </a:fld>
            <a:endParaRPr lang="en-US"/>
          </a:p>
        </p:txBody>
      </p:sp>
      <p:sp>
        <p:nvSpPr>
          <p:cNvPr id="4" name="Footer Placeholder 3"/>
          <p:cNvSpPr>
            <a:spLocks noGrp="1"/>
          </p:cNvSpPr>
          <p:nvPr>
            <p:ph type="ftr" sz="quarter" idx="11"/>
          </p:nvPr>
        </p:nvSpPr>
        <p:spPr/>
        <p:txBody>
          <a:bodyPr/>
          <a:lstStyle/>
          <a:p>
            <a:r>
              <a:rPr lang="en-US"/>
              <a:t>Add a footer</a:t>
            </a:r>
          </a:p>
        </p:txBody>
      </p:sp>
      <p:sp>
        <p:nvSpPr>
          <p:cNvPr id="5" name="Slide Number Placeholder 4"/>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91840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5E195-C89C-4871-8AE9-903FDB8B6D9D}" type="datetimeFigureOut">
              <a:rPr lang="en-US" smtClean="0"/>
              <a:t>5/31/2018</a:t>
            </a:fld>
            <a:endParaRPr lang="en-US"/>
          </a:p>
        </p:txBody>
      </p:sp>
      <p:sp>
        <p:nvSpPr>
          <p:cNvPr id="3" name="Footer Placeholder 2"/>
          <p:cNvSpPr>
            <a:spLocks noGrp="1"/>
          </p:cNvSpPr>
          <p:nvPr>
            <p:ph type="ftr" sz="quarter" idx="11"/>
          </p:nvPr>
        </p:nvSpPr>
        <p:spPr/>
        <p:txBody>
          <a:bodyPr/>
          <a:lstStyle/>
          <a:p>
            <a:r>
              <a:rPr lang="en-US"/>
              <a:t>Add a footer</a:t>
            </a:r>
          </a:p>
        </p:txBody>
      </p:sp>
      <p:sp>
        <p:nvSpPr>
          <p:cNvPr id="4" name="Slide Number Placeholder 3"/>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97625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5/31/2018</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94365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5/31/2018</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52229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fld id="{4665E195-C89C-4871-8AE9-903FDB8B6D9D}" type="datetimeFigureOut">
              <a:rPr lang="en-US" smtClean="0"/>
              <a:pPr/>
              <a:t>5/31/2018</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r>
              <a:rPr lang="en-US"/>
              <a:t>Add a footer</a:t>
            </a:r>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062D6987-FB6D-4DB8-81B8-AD0F35E3BB5F}" type="slidenum">
              <a:rPr lang="en-US" smtClean="0"/>
              <a:pPr/>
              <a:t>‹#›</a:t>
            </a:fld>
            <a:endParaRPr lang="en-US"/>
          </a:p>
        </p:txBody>
      </p:sp>
    </p:spTree>
    <p:extLst>
      <p:ext uri="{BB962C8B-B14F-4D97-AF65-F5344CB8AC3E}">
        <p14:creationId xmlns:p14="http://schemas.microsoft.com/office/powerpoint/2010/main" val="981562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4157" y="1041400"/>
            <a:ext cx="9144000" cy="2387600"/>
          </a:xfrm>
        </p:spPr>
        <p:txBody>
          <a:bodyPr>
            <a:normAutofit fontScale="90000"/>
          </a:bodyPr>
          <a:lstStyle/>
          <a:p>
            <a:r>
              <a:rPr lang="el-GR" dirty="0">
                <a:latin typeface="Calibri" panose="020F0502020204030204" pitchFamily="34" charset="0"/>
                <a:cs typeface="Calibri" panose="020F0502020204030204" pitchFamily="34" charset="0"/>
              </a:rPr>
              <a:t>μ</a:t>
            </a:r>
            <a:r>
              <a:rPr lang="en-US" dirty="0" err="1">
                <a:latin typeface="Calibri" panose="020F0502020204030204" pitchFamily="34" charset="0"/>
                <a:cs typeface="Calibri" panose="020F0502020204030204" pitchFamily="34" charset="0"/>
              </a:rPr>
              <a:t>CavLab</a:t>
            </a:r>
            <a:r>
              <a:rPr lang="en-US"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Final Presentation </a:t>
            </a:r>
            <a:r>
              <a:rPr lang="en-US" dirty="0"/>
              <a:t/>
            </a:r>
            <a:br>
              <a:rPr lang="en-US" dirty="0"/>
            </a:br>
            <a:endParaRPr lang="en-US" dirty="0"/>
          </a:p>
        </p:txBody>
      </p:sp>
      <p:sp>
        <p:nvSpPr>
          <p:cNvPr id="3" name="Subtitle 2"/>
          <p:cNvSpPr>
            <a:spLocks noGrp="1"/>
          </p:cNvSpPr>
          <p:nvPr>
            <p:ph type="subTitle" idx="1"/>
          </p:nvPr>
        </p:nvSpPr>
        <p:spPr>
          <a:xfrm>
            <a:off x="1086678" y="4264647"/>
            <a:ext cx="9144000" cy="1655762"/>
          </a:xfrm>
        </p:spPr>
        <p:txBody>
          <a:bodyPr/>
          <a:lstStyle/>
          <a:p>
            <a:r>
              <a:rPr lang="en-US" dirty="0" err="1">
                <a:latin typeface="Calibri" panose="020F0502020204030204" pitchFamily="34" charset="0"/>
                <a:cs typeface="Calibri" panose="020F0502020204030204" pitchFamily="34" charset="0"/>
              </a:rPr>
              <a:t>Hongfei</a:t>
            </a:r>
            <a:r>
              <a:rPr lang="en-US" dirty="0">
                <a:latin typeface="Calibri" panose="020F0502020204030204" pitchFamily="34" charset="0"/>
                <a:cs typeface="Calibri" panose="020F0502020204030204" pitchFamily="34" charset="0"/>
              </a:rPr>
              <a:t> Chen, Jingyu Chen, Daniel Thomson,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Scott Baker, Mohamed Khaled</a:t>
            </a:r>
          </a:p>
          <a:p>
            <a:r>
              <a:rPr lang="en-US" dirty="0"/>
              <a:t/>
            </a:r>
            <a:br>
              <a:rPr lang="en-US" dirty="0"/>
            </a:br>
            <a:r>
              <a:rPr lang="en-US" sz="2000" b="1" dirty="0">
                <a:latin typeface="Calibri" panose="020F0502020204030204" pitchFamily="34" charset="0"/>
                <a:cs typeface="Calibri" panose="020F0502020204030204" pitchFamily="34" charset="0"/>
              </a:rPr>
              <a:t>31st May 2018</a:t>
            </a:r>
          </a:p>
        </p:txBody>
      </p:sp>
    </p:spTree>
    <p:extLst>
      <p:ext uri="{BB962C8B-B14F-4D97-AF65-F5344CB8AC3E}">
        <p14:creationId xmlns:p14="http://schemas.microsoft.com/office/powerpoint/2010/main" val="1756136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344FFF-6C60-496C-BE03-D8AE13583158}"/>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Project Review by Phases – Term 2</a:t>
            </a:r>
            <a:endParaRPr lang="zh-CN" altLang="en-US" dirty="0">
              <a:latin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 xmlns:a16="http://schemas.microsoft.com/office/drawing/2014/main" id="{53122AD0-7DC4-4A8B-B7E3-EAC253A6B4C2}"/>
              </a:ext>
            </a:extLst>
          </p:cNvPr>
          <p:cNvSpPr>
            <a:spLocks noGrp="1"/>
          </p:cNvSpPr>
          <p:nvPr>
            <p:ph sz="half" idx="2"/>
          </p:nvPr>
        </p:nvSpPr>
        <p:spPr/>
        <p:txBody>
          <a:bodyPr vert="horz" lIns="91440" tIns="45720" rIns="91440" bIns="45720" rtlCol="0" anchor="t">
            <a:normAutofit/>
          </a:bodyPr>
          <a:lstStyle/>
          <a:p>
            <a:r>
              <a:rPr lang="en-US" dirty="0">
                <a:latin typeface="Calibri" panose="020F0502020204030204" pitchFamily="34" charset="0"/>
                <a:cs typeface="Calibri" panose="020F0502020204030204" pitchFamily="34" charset="0"/>
              </a:rPr>
              <a:t>Completed detailed design of overall vehicle and individual components</a:t>
            </a:r>
          </a:p>
          <a:p>
            <a:r>
              <a:rPr lang="en-US" dirty="0">
                <a:latin typeface="Calibri" panose="020F0502020204030204" pitchFamily="34" charset="0"/>
                <a:cs typeface="Calibri" panose="020F0502020204030204" pitchFamily="34" charset="0"/>
              </a:rPr>
              <a:t>Extensive manufacturing tasks were undertaken</a:t>
            </a:r>
          </a:p>
          <a:p>
            <a:r>
              <a:rPr lang="en-US" dirty="0">
                <a:latin typeface="Calibri" panose="020F0502020204030204" pitchFamily="34" charset="0"/>
                <a:cs typeface="Calibri" panose="020F0502020204030204" pitchFamily="34" charset="0"/>
              </a:rPr>
              <a:t>The GPS component able to collect required data</a:t>
            </a:r>
          </a:p>
          <a:p>
            <a:r>
              <a:rPr lang="en-US" dirty="0">
                <a:latin typeface="Calibri" panose="020F0502020204030204" pitchFamily="34" charset="0"/>
                <a:cs typeface="Calibri" panose="020F0502020204030204" pitchFamily="34" charset="0"/>
              </a:rPr>
              <a:t>Final wiring plan completed</a:t>
            </a:r>
          </a:p>
        </p:txBody>
      </p:sp>
      <p:pic>
        <p:nvPicPr>
          <p:cNvPr id="7" name="Picture 6">
            <a:extLst>
              <a:ext uri="{FF2B5EF4-FFF2-40B4-BE49-F238E27FC236}">
                <a16:creationId xmlns="" xmlns:a16="http://schemas.microsoft.com/office/drawing/2014/main" id="{C92E169B-83DE-4B27-B7F8-605FBA1DD054}"/>
              </a:ext>
            </a:extLst>
          </p:cNvPr>
          <p:cNvPicPr>
            <a:picLocks noChangeAspect="1"/>
          </p:cNvPicPr>
          <p:nvPr/>
        </p:nvPicPr>
        <p:blipFill>
          <a:blip r:embed="rId2"/>
          <a:stretch>
            <a:fillRect/>
          </a:stretch>
        </p:blipFill>
        <p:spPr>
          <a:xfrm>
            <a:off x="104775" y="2371725"/>
            <a:ext cx="5991225" cy="2114550"/>
          </a:xfrm>
          <a:prstGeom prst="rect">
            <a:avLst/>
          </a:prstGeom>
        </p:spPr>
      </p:pic>
    </p:spTree>
    <p:extLst>
      <p:ext uri="{BB962C8B-B14F-4D97-AF65-F5344CB8AC3E}">
        <p14:creationId xmlns:p14="http://schemas.microsoft.com/office/powerpoint/2010/main" val="1034683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344FFF-6C60-496C-BE03-D8AE13583158}"/>
              </a:ext>
            </a:extLst>
          </p:cNvPr>
          <p:cNvSpPr>
            <a:spLocks noGrp="1"/>
          </p:cNvSpPr>
          <p:nvPr>
            <p:ph type="title"/>
          </p:nvPr>
        </p:nvSpPr>
        <p:spPr/>
        <p:txBody>
          <a:bodyPr>
            <a:normAutofit/>
          </a:bodyPr>
          <a:lstStyle/>
          <a:p>
            <a:r>
              <a:rPr lang="en-US" altLang="zh-CN" dirty="0">
                <a:latin typeface="Calibri" panose="020F0502020204030204" pitchFamily="34" charset="0"/>
                <a:cs typeface="Calibri" panose="020F0502020204030204" pitchFamily="34" charset="0"/>
              </a:rPr>
              <a:t>Project Review by Phases – Term 3</a:t>
            </a:r>
            <a:endParaRPr lang="zh-CN" altLang="en-US" dirty="0">
              <a:latin typeface="Calibri" panose="020F0502020204030204" pitchFamily="34" charset="0"/>
              <a:cs typeface="Calibri" panose="020F0502020204030204" pitchFamily="34" charset="0"/>
            </a:endParaRPr>
          </a:p>
        </p:txBody>
      </p:sp>
      <p:pic>
        <p:nvPicPr>
          <p:cNvPr id="5" name="Picture 5" descr="A group of shoes on the sidewalk&#10;&#10;Description generated with high confidence">
            <a:extLst>
              <a:ext uri="{FF2B5EF4-FFF2-40B4-BE49-F238E27FC236}">
                <a16:creationId xmlns="" xmlns:a16="http://schemas.microsoft.com/office/drawing/2014/main" id="{3E40BB53-B7D8-4D6A-950E-E2D4771B4665}"/>
              </a:ext>
            </a:extLst>
          </p:cNvPr>
          <p:cNvPicPr>
            <a:picLocks noGrp="1" noChangeAspect="1"/>
          </p:cNvPicPr>
          <p:nvPr>
            <p:ph sz="half" idx="1"/>
          </p:nvPr>
        </p:nvPicPr>
        <p:blipFill rotWithShape="1">
          <a:blip r:embed="rId2"/>
          <a:srcRect t="422" r="-278" b="-422"/>
          <a:stretch/>
        </p:blipFill>
        <p:spPr>
          <a:xfrm>
            <a:off x="838200" y="2297918"/>
            <a:ext cx="5195993" cy="3406756"/>
          </a:xfrm>
          <a:prstGeom prst="rect">
            <a:avLst/>
          </a:prstGeom>
        </p:spPr>
      </p:pic>
      <p:sp>
        <p:nvSpPr>
          <p:cNvPr id="4" name="Content Placeholder 3">
            <a:extLst>
              <a:ext uri="{FF2B5EF4-FFF2-40B4-BE49-F238E27FC236}">
                <a16:creationId xmlns="" xmlns:a16="http://schemas.microsoft.com/office/drawing/2014/main" id="{C4314755-56EB-493B-87D2-C7C9D1B7B913}"/>
              </a:ext>
            </a:extLst>
          </p:cNvPr>
          <p:cNvSpPr>
            <a:spLocks noGrp="1"/>
          </p:cNvSpPr>
          <p:nvPr>
            <p:ph sz="half" idx="2"/>
          </p:nvPr>
        </p:nvSpPr>
        <p:spPr/>
        <p:txBody>
          <a:bodyPr vert="horz" lIns="91440" tIns="45720" rIns="91440" bIns="45720" rtlCol="0" anchor="t">
            <a:normAutofit/>
          </a:bodyPr>
          <a:lstStyle/>
          <a:p>
            <a:r>
              <a:rPr lang="en-US" dirty="0">
                <a:latin typeface="Calibri" panose="020F0502020204030204" pitchFamily="34" charset="0"/>
                <a:cs typeface="Calibri" panose="020F0502020204030204" pitchFamily="34" charset="0"/>
              </a:rPr>
              <a:t>Manufacturing adjustments and final assembly </a:t>
            </a:r>
          </a:p>
          <a:p>
            <a:r>
              <a:rPr lang="en-US" dirty="0">
                <a:latin typeface="Calibri" panose="020F0502020204030204" pitchFamily="34" charset="0"/>
                <a:cs typeface="Calibri" panose="020F0502020204030204" pitchFamily="34" charset="0"/>
              </a:rPr>
              <a:t>Mechanical testing and discovery of issues</a:t>
            </a:r>
          </a:p>
          <a:p>
            <a:r>
              <a:rPr lang="en-US" dirty="0">
                <a:latin typeface="Calibri" panose="020F0502020204030204" pitchFamily="34" charset="0"/>
                <a:cs typeface="Calibri" panose="020F0502020204030204" pitchFamily="34" charset="0"/>
              </a:rPr>
              <a:t>Circuit assembled and drive-by-wire achieved</a:t>
            </a:r>
          </a:p>
          <a:p>
            <a:r>
              <a:rPr lang="en-US" dirty="0">
                <a:latin typeface="Calibri" panose="020F0502020204030204" pitchFamily="34" charset="0"/>
                <a:cs typeface="Calibri" panose="020F0502020204030204" pitchFamily="34" charset="0"/>
              </a:rPr>
              <a:t>Overall vehicle testing and work required for </a:t>
            </a:r>
            <a:r>
              <a:rPr lang="en-US">
                <a:latin typeface="Calibri" panose="020F0502020204030204" pitchFamily="34" charset="0"/>
                <a:cs typeface="Calibri" panose="020F0502020204030204" pitchFamily="34" charset="0"/>
              </a:rPr>
              <a:t>optimisation</a:t>
            </a:r>
            <a:r>
              <a:rPr lang="en-US" dirty="0">
                <a:latin typeface="Calibri" panose="020F0502020204030204" pitchFamily="34" charset="0"/>
                <a:cs typeface="Calibri" panose="020F0502020204030204" pitchFamily="34" charset="0"/>
              </a:rPr>
              <a:t> highlighted</a:t>
            </a:r>
          </a:p>
        </p:txBody>
      </p:sp>
    </p:spTree>
    <p:extLst>
      <p:ext uri="{BB962C8B-B14F-4D97-AF65-F5344CB8AC3E}">
        <p14:creationId xmlns:p14="http://schemas.microsoft.com/office/powerpoint/2010/main" val="489909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alibri" panose="020F0502020204030204" pitchFamily="34" charset="0"/>
                <a:cs typeface="Calibri" panose="020F0502020204030204" pitchFamily="34" charset="0"/>
              </a:rPr>
              <a:t>Individual Contribution – Daniel Thomson</a:t>
            </a:r>
          </a:p>
        </p:txBody>
      </p:sp>
      <p:sp>
        <p:nvSpPr>
          <p:cNvPr id="3" name="Content Placeholder 2"/>
          <p:cNvSpPr>
            <a:spLocks noGrp="1"/>
          </p:cNvSpPr>
          <p:nvPr>
            <p:ph idx="1"/>
          </p:nvPr>
        </p:nvSpPr>
        <p:spPr/>
        <p:txBody>
          <a:bodyPr vert="horz" lIns="91440" tIns="45720" rIns="91440" bIns="45720" rtlCol="0" anchor="t">
            <a:normAutofit/>
          </a:bodyPr>
          <a:lstStyle/>
          <a:p>
            <a:r>
              <a:rPr lang="en-GB">
                <a:latin typeface="Calibri"/>
                <a:cs typeface="Calibri"/>
              </a:rPr>
              <a:t>Main responsibilities throughout the project have been:</a:t>
            </a:r>
          </a:p>
          <a:p>
            <a:pPr lvl="1"/>
            <a:r>
              <a:rPr lang="en-GB" sz="2800">
                <a:latin typeface="Calibri"/>
                <a:cs typeface="Calibri"/>
              </a:rPr>
              <a:t>In charge of the mechanical design of the vehicle</a:t>
            </a:r>
          </a:p>
          <a:p>
            <a:pPr lvl="1"/>
            <a:r>
              <a:rPr lang="en-GB" sz="2800">
                <a:latin typeface="Calibri"/>
                <a:cs typeface="Calibri"/>
              </a:rPr>
              <a:t>Designing the Ackermann steering system</a:t>
            </a:r>
          </a:p>
          <a:p>
            <a:pPr lvl="1"/>
            <a:r>
              <a:rPr lang="en-GB" sz="2800">
                <a:latin typeface="Calibri"/>
                <a:cs typeface="Calibri"/>
              </a:rPr>
              <a:t>Assembling the CAD model of the vehicle and making necessary changes to individual components</a:t>
            </a:r>
          </a:p>
          <a:p>
            <a:pPr lvl="1"/>
            <a:r>
              <a:rPr lang="en-GB" sz="2800">
                <a:latin typeface="Calibri"/>
                <a:cs typeface="Calibri"/>
              </a:rPr>
              <a:t>Producing engineering drawings of a wide range of components</a:t>
            </a:r>
          </a:p>
          <a:p>
            <a:pPr lvl="1"/>
            <a:r>
              <a:rPr lang="en-GB" sz="2800">
                <a:latin typeface="Calibri"/>
                <a:cs typeface="Calibri"/>
              </a:rPr>
              <a:t>Involved in assembly of the vehicle</a:t>
            </a:r>
          </a:p>
          <a:p>
            <a:endParaRPr lang="en-GB"/>
          </a:p>
        </p:txBody>
      </p:sp>
    </p:spTree>
    <p:extLst>
      <p:ext uri="{BB962C8B-B14F-4D97-AF65-F5344CB8AC3E}">
        <p14:creationId xmlns:p14="http://schemas.microsoft.com/office/powerpoint/2010/main" val="921420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latin typeface="Calibri" panose="020F0502020204030204" pitchFamily="34" charset="0"/>
                <a:cs typeface="Calibri" panose="020F0502020204030204" pitchFamily="34" charset="0"/>
              </a:rPr>
              <a:t>Ackermann Steering</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096000" y="1825625"/>
            <a:ext cx="5257800" cy="4351338"/>
          </a:xfrm>
        </p:spPr>
        <p:txBody>
          <a:bodyPr vert="horz" lIns="91440" tIns="45720" rIns="91440" bIns="45720" rtlCol="0" anchor="t">
            <a:normAutofit/>
          </a:bodyPr>
          <a:lstStyle/>
          <a:p>
            <a:r>
              <a:rPr lang="en-GB" dirty="0">
                <a:latin typeface="Calibri"/>
                <a:cs typeface="Calibri"/>
              </a:rPr>
              <a:t>First task was to design the Ackermann system- shown left</a:t>
            </a:r>
          </a:p>
          <a:p>
            <a:r>
              <a:rPr lang="en-GB" dirty="0">
                <a:latin typeface="Calibri"/>
                <a:cs typeface="Calibri"/>
              </a:rPr>
              <a:t>Lower shaft acts as the tie rod</a:t>
            </a:r>
          </a:p>
          <a:p>
            <a:r>
              <a:rPr lang="en-GB" dirty="0">
                <a:latin typeface="Calibri"/>
                <a:cs typeface="Calibri"/>
              </a:rPr>
              <a:t>This is where the steering arm is connected from the servo motor</a:t>
            </a:r>
          </a:p>
          <a:p>
            <a:r>
              <a:rPr lang="en-GB" dirty="0">
                <a:latin typeface="Calibri"/>
                <a:cs typeface="Calibri"/>
              </a:rPr>
              <a:t>Once this was designed could move onto the next part of the design</a:t>
            </a:r>
          </a:p>
          <a:p>
            <a:endParaRPr lang="en-GB" dirty="0"/>
          </a:p>
        </p:txBody>
      </p:sp>
      <p:pic>
        <p:nvPicPr>
          <p:cNvPr id="4" name="Picture 3">
            <a:extLst>
              <a:ext uri="{FF2B5EF4-FFF2-40B4-BE49-F238E27FC236}">
                <a16:creationId xmlns="" xmlns:a16="http://schemas.microsoft.com/office/drawing/2014/main" id="{CEB3B771-B126-4CF0-B07C-F9776C6CA1FA}"/>
              </a:ext>
            </a:extLst>
          </p:cNvPr>
          <p:cNvPicPr>
            <a:picLocks noChangeAspect="1"/>
          </p:cNvPicPr>
          <p:nvPr/>
        </p:nvPicPr>
        <p:blipFill>
          <a:blip r:embed="rId2"/>
          <a:stretch>
            <a:fillRect/>
          </a:stretch>
        </p:blipFill>
        <p:spPr>
          <a:xfrm>
            <a:off x="334316" y="2528887"/>
            <a:ext cx="5655351" cy="1915522"/>
          </a:xfrm>
          <a:prstGeom prst="rect">
            <a:avLst/>
          </a:prstGeom>
        </p:spPr>
      </p:pic>
    </p:spTree>
    <p:extLst>
      <p:ext uri="{BB962C8B-B14F-4D97-AF65-F5344CB8AC3E}">
        <p14:creationId xmlns:p14="http://schemas.microsoft.com/office/powerpoint/2010/main" val="142504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latin typeface="Calibri" panose="020F0502020204030204" pitchFamily="34" charset="0"/>
                <a:cs typeface="Calibri" panose="020F0502020204030204" pitchFamily="34" charset="0"/>
              </a:rPr>
              <a:t>Initial Design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096000" y="1825625"/>
            <a:ext cx="5257800" cy="4351338"/>
          </a:xfrm>
        </p:spPr>
        <p:txBody>
          <a:bodyPr vert="horz" lIns="91440" tIns="45720" rIns="91440" bIns="45720" rtlCol="0" anchor="t">
            <a:normAutofit/>
          </a:bodyPr>
          <a:lstStyle/>
          <a:p>
            <a:r>
              <a:rPr lang="en-GB">
                <a:latin typeface="Calibri"/>
                <a:cs typeface="Calibri"/>
              </a:rPr>
              <a:t>The image shows the first assembled design of the vehicle</a:t>
            </a:r>
          </a:p>
          <a:p>
            <a:r>
              <a:rPr lang="en-GB">
                <a:latin typeface="Calibri"/>
                <a:cs typeface="Calibri"/>
              </a:rPr>
              <a:t>More detail was required in particular in the rear axle</a:t>
            </a:r>
          </a:p>
          <a:p>
            <a:r>
              <a:rPr lang="en-GB">
                <a:latin typeface="Calibri"/>
                <a:cs typeface="Calibri"/>
              </a:rPr>
              <a:t>Needed to wait for the differential to arrive</a:t>
            </a:r>
          </a:p>
          <a:p>
            <a:r>
              <a:rPr lang="en-GB">
                <a:latin typeface="Calibri"/>
                <a:cs typeface="Calibri"/>
              </a:rPr>
              <a:t>Produced drawings for the Ackermann components and chassis supports</a:t>
            </a:r>
          </a:p>
          <a:p>
            <a:endParaRPr lang="en-GB"/>
          </a:p>
        </p:txBody>
      </p:sp>
      <p:pic>
        <p:nvPicPr>
          <p:cNvPr id="4" name="Picture 3">
            <a:extLst>
              <a:ext uri="{FF2B5EF4-FFF2-40B4-BE49-F238E27FC236}">
                <a16:creationId xmlns="" xmlns:a16="http://schemas.microsoft.com/office/drawing/2014/main" id="{38319027-AD91-4B3F-959D-D9915B2F5BDA}"/>
              </a:ext>
            </a:extLst>
          </p:cNvPr>
          <p:cNvPicPr>
            <a:picLocks noChangeAspect="1"/>
          </p:cNvPicPr>
          <p:nvPr/>
        </p:nvPicPr>
        <p:blipFill>
          <a:blip r:embed="rId2"/>
          <a:stretch>
            <a:fillRect/>
          </a:stretch>
        </p:blipFill>
        <p:spPr>
          <a:xfrm>
            <a:off x="377671" y="2092805"/>
            <a:ext cx="5611997" cy="3556900"/>
          </a:xfrm>
          <a:prstGeom prst="rect">
            <a:avLst/>
          </a:prstGeom>
        </p:spPr>
      </p:pic>
    </p:spTree>
    <p:extLst>
      <p:ext uri="{BB962C8B-B14F-4D97-AF65-F5344CB8AC3E}">
        <p14:creationId xmlns:p14="http://schemas.microsoft.com/office/powerpoint/2010/main" val="1811185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latin typeface="Calibri" panose="020F0502020204030204" pitchFamily="34" charset="0"/>
                <a:cs typeface="Calibri" panose="020F0502020204030204" pitchFamily="34" charset="0"/>
              </a:rPr>
              <a:t>Detailed Design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096000" y="1825625"/>
            <a:ext cx="5257800" cy="4351338"/>
          </a:xfrm>
        </p:spPr>
        <p:txBody>
          <a:bodyPr vert="horz" lIns="91440" tIns="45720" rIns="91440" bIns="45720" rtlCol="0" anchor="t">
            <a:normAutofit/>
          </a:bodyPr>
          <a:lstStyle/>
          <a:p>
            <a:r>
              <a:rPr lang="en-GB" dirty="0">
                <a:latin typeface="Calibri"/>
                <a:cs typeface="Calibri"/>
              </a:rPr>
              <a:t>Started completing the detailed design of the remaining components</a:t>
            </a:r>
          </a:p>
          <a:p>
            <a:r>
              <a:rPr lang="en-GB" dirty="0">
                <a:latin typeface="Calibri"/>
                <a:cs typeface="Calibri"/>
              </a:rPr>
              <a:t>Left image shows the servo steering arm</a:t>
            </a:r>
          </a:p>
          <a:p>
            <a:r>
              <a:rPr lang="en-GB" dirty="0">
                <a:latin typeface="Calibri"/>
                <a:cs typeface="Calibri"/>
              </a:rPr>
              <a:t>Right image shows the modelled motor with its mount</a:t>
            </a:r>
          </a:p>
          <a:p>
            <a:endParaRPr lang="en-GB" dirty="0"/>
          </a:p>
        </p:txBody>
      </p:sp>
      <p:pic>
        <p:nvPicPr>
          <p:cNvPr id="4" name="Picture 3">
            <a:extLst>
              <a:ext uri="{FF2B5EF4-FFF2-40B4-BE49-F238E27FC236}">
                <a16:creationId xmlns="" xmlns:a16="http://schemas.microsoft.com/office/drawing/2014/main" id="{334A0BDE-4041-4C95-9BEA-CC5A4A3CD0BB}"/>
              </a:ext>
            </a:extLst>
          </p:cNvPr>
          <p:cNvPicPr>
            <a:picLocks noChangeAspect="1"/>
          </p:cNvPicPr>
          <p:nvPr/>
        </p:nvPicPr>
        <p:blipFill>
          <a:blip r:embed="rId2"/>
          <a:stretch>
            <a:fillRect/>
          </a:stretch>
        </p:blipFill>
        <p:spPr>
          <a:xfrm>
            <a:off x="215197" y="2252578"/>
            <a:ext cx="3000375" cy="2990850"/>
          </a:xfrm>
          <a:prstGeom prst="rect">
            <a:avLst/>
          </a:prstGeom>
        </p:spPr>
      </p:pic>
      <p:pic>
        <p:nvPicPr>
          <p:cNvPr id="5" name="Picture 4">
            <a:extLst>
              <a:ext uri="{FF2B5EF4-FFF2-40B4-BE49-F238E27FC236}">
                <a16:creationId xmlns="" xmlns:a16="http://schemas.microsoft.com/office/drawing/2014/main" id="{17FE1FDC-299E-4AF6-B1A1-E71F8C6BA9BF}"/>
              </a:ext>
            </a:extLst>
          </p:cNvPr>
          <p:cNvPicPr>
            <a:picLocks noChangeAspect="1"/>
          </p:cNvPicPr>
          <p:nvPr/>
        </p:nvPicPr>
        <p:blipFill>
          <a:blip r:embed="rId3"/>
          <a:stretch>
            <a:fillRect/>
          </a:stretch>
        </p:blipFill>
        <p:spPr>
          <a:xfrm>
            <a:off x="3299730" y="2594344"/>
            <a:ext cx="2712112" cy="2307319"/>
          </a:xfrm>
          <a:prstGeom prst="rect">
            <a:avLst/>
          </a:prstGeom>
        </p:spPr>
      </p:pic>
    </p:spTree>
    <p:extLst>
      <p:ext uri="{BB962C8B-B14F-4D97-AF65-F5344CB8AC3E}">
        <p14:creationId xmlns:p14="http://schemas.microsoft.com/office/powerpoint/2010/main" val="3035261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latin typeface="Calibri" panose="020F0502020204030204" pitchFamily="34" charset="0"/>
                <a:cs typeface="Calibri" panose="020F0502020204030204" pitchFamily="34" charset="0"/>
              </a:rPr>
              <a:t>Detailed Design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096000" y="1825625"/>
            <a:ext cx="5257800" cy="4351338"/>
          </a:xfrm>
        </p:spPr>
        <p:txBody>
          <a:bodyPr vert="horz" lIns="91440" tIns="45720" rIns="91440" bIns="45720" rtlCol="0" anchor="t">
            <a:normAutofit fontScale="92500" lnSpcReduction="10000"/>
          </a:bodyPr>
          <a:lstStyle/>
          <a:p>
            <a:r>
              <a:rPr lang="en-GB" dirty="0">
                <a:latin typeface="Calibri"/>
                <a:cs typeface="Calibri"/>
              </a:rPr>
              <a:t>Image shows the detailed design of the mechanical components</a:t>
            </a:r>
          </a:p>
          <a:p>
            <a:r>
              <a:rPr lang="en-GB" dirty="0">
                <a:latin typeface="Calibri"/>
                <a:cs typeface="Calibri"/>
              </a:rPr>
              <a:t>A number of further engineering drawings were completed:</a:t>
            </a:r>
          </a:p>
          <a:p>
            <a:pPr lvl="1"/>
            <a:r>
              <a:rPr lang="en-GB" dirty="0">
                <a:latin typeface="Calibri"/>
                <a:cs typeface="Calibri"/>
              </a:rPr>
              <a:t>threaded driveshaft</a:t>
            </a:r>
          </a:p>
          <a:p>
            <a:pPr lvl="1"/>
            <a:r>
              <a:rPr lang="en-GB" dirty="0">
                <a:latin typeface="Calibri"/>
                <a:cs typeface="Calibri"/>
              </a:rPr>
              <a:t>bearing </a:t>
            </a:r>
            <a:r>
              <a:rPr lang="en-GB" dirty="0" smtClean="0">
                <a:latin typeface="Calibri"/>
                <a:cs typeface="Calibri"/>
              </a:rPr>
              <a:t>housing</a:t>
            </a:r>
            <a:endParaRPr lang="en-GB" dirty="0">
              <a:latin typeface="Calibri"/>
              <a:cs typeface="Calibri"/>
            </a:endParaRPr>
          </a:p>
          <a:p>
            <a:pPr lvl="1"/>
            <a:r>
              <a:rPr lang="en-GB" dirty="0">
                <a:latin typeface="Calibri"/>
                <a:cs typeface="Calibri"/>
              </a:rPr>
              <a:t>motor platform and motor shaft </a:t>
            </a:r>
          </a:p>
          <a:p>
            <a:pPr lvl="1"/>
            <a:r>
              <a:rPr lang="en-GB" dirty="0">
                <a:latin typeface="Calibri"/>
                <a:cs typeface="Calibri"/>
              </a:rPr>
              <a:t>left and right servo fastening</a:t>
            </a:r>
          </a:p>
          <a:p>
            <a:pPr lvl="1"/>
            <a:r>
              <a:rPr lang="en-GB" dirty="0">
                <a:latin typeface="Calibri"/>
                <a:cs typeface="Calibri"/>
              </a:rPr>
              <a:t>front axle wheel rod</a:t>
            </a:r>
          </a:p>
          <a:p>
            <a:pPr lvl="1"/>
            <a:r>
              <a:rPr lang="en-GB" dirty="0">
                <a:latin typeface="Calibri"/>
                <a:cs typeface="Calibri"/>
              </a:rPr>
              <a:t>u</a:t>
            </a:r>
            <a:r>
              <a:rPr lang="en-GB" dirty="0" smtClean="0">
                <a:latin typeface="Calibri"/>
                <a:cs typeface="Calibri"/>
              </a:rPr>
              <a:t>pdated </a:t>
            </a:r>
            <a:r>
              <a:rPr lang="en-GB" dirty="0">
                <a:latin typeface="Calibri"/>
                <a:cs typeface="Calibri"/>
              </a:rPr>
              <a:t>chassis</a:t>
            </a:r>
          </a:p>
          <a:p>
            <a:pPr lvl="1"/>
            <a:r>
              <a:rPr lang="en-GB" dirty="0">
                <a:latin typeface="Calibri"/>
                <a:cs typeface="Calibri"/>
              </a:rPr>
              <a:t>front axle </a:t>
            </a:r>
            <a:r>
              <a:rPr lang="en-GB" dirty="0" smtClean="0">
                <a:latin typeface="Calibri"/>
                <a:cs typeface="Calibri"/>
              </a:rPr>
              <a:t>spacer</a:t>
            </a:r>
            <a:endParaRPr lang="en-GB" dirty="0">
              <a:latin typeface="Calibri"/>
              <a:cs typeface="Calibri"/>
            </a:endParaRPr>
          </a:p>
          <a:p>
            <a:endParaRPr lang="en-GB" dirty="0"/>
          </a:p>
        </p:txBody>
      </p:sp>
      <p:pic>
        <p:nvPicPr>
          <p:cNvPr id="4" name="Picture 3">
            <a:extLst>
              <a:ext uri="{FF2B5EF4-FFF2-40B4-BE49-F238E27FC236}">
                <a16:creationId xmlns="" xmlns:a16="http://schemas.microsoft.com/office/drawing/2014/main" id="{51328C87-4CD5-4422-9CDE-3E5AACF61A37}"/>
              </a:ext>
            </a:extLst>
          </p:cNvPr>
          <p:cNvPicPr>
            <a:picLocks noChangeAspect="1"/>
          </p:cNvPicPr>
          <p:nvPr/>
        </p:nvPicPr>
        <p:blipFill>
          <a:blip r:embed="rId2"/>
          <a:stretch>
            <a:fillRect/>
          </a:stretch>
        </p:blipFill>
        <p:spPr>
          <a:xfrm>
            <a:off x="432543" y="2052215"/>
            <a:ext cx="5400675" cy="3448050"/>
          </a:xfrm>
          <a:prstGeom prst="rect">
            <a:avLst/>
          </a:prstGeom>
        </p:spPr>
      </p:pic>
    </p:spTree>
    <p:extLst>
      <p:ext uri="{BB962C8B-B14F-4D97-AF65-F5344CB8AC3E}">
        <p14:creationId xmlns:p14="http://schemas.microsoft.com/office/powerpoint/2010/main" val="2091854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latin typeface="Calibri" panose="020F0502020204030204" pitchFamily="34" charset="0"/>
                <a:cs typeface="Calibri" panose="020F0502020204030204" pitchFamily="34" charset="0"/>
              </a:rPr>
              <a:t>Steering Angles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65335" y="1825625"/>
            <a:ext cx="5257800" cy="4351338"/>
          </a:xfrm>
        </p:spPr>
        <p:txBody>
          <a:bodyPr vert="horz" lIns="91440" tIns="45720" rIns="91440" bIns="45720" rtlCol="0" anchor="t">
            <a:normAutofit/>
          </a:bodyPr>
          <a:lstStyle/>
          <a:p>
            <a:r>
              <a:rPr lang="en-GB" dirty="0">
                <a:latin typeface="Calibri"/>
                <a:cs typeface="Calibri"/>
              </a:rPr>
              <a:t>Next I investigated the steering angles that would be returned</a:t>
            </a:r>
          </a:p>
          <a:p>
            <a:r>
              <a:rPr lang="en-GB" dirty="0">
                <a:latin typeface="Calibri"/>
                <a:cs typeface="Calibri"/>
              </a:rPr>
              <a:t>Left image shows 40° anticlockwise servo rotation</a:t>
            </a:r>
          </a:p>
          <a:p>
            <a:r>
              <a:rPr lang="en-GB" dirty="0">
                <a:latin typeface="Calibri"/>
                <a:cs typeface="Calibri"/>
              </a:rPr>
              <a:t>Right image shows maximum clockwise servo rotation</a:t>
            </a:r>
          </a:p>
          <a:p>
            <a:r>
              <a:rPr lang="en-GB" dirty="0">
                <a:latin typeface="Calibri"/>
                <a:cs typeface="Calibri"/>
              </a:rPr>
              <a:t>Both of these give an average steering angle of 30°</a:t>
            </a:r>
          </a:p>
          <a:p>
            <a:endParaRPr lang="en-GB" dirty="0"/>
          </a:p>
        </p:txBody>
      </p:sp>
      <p:pic>
        <p:nvPicPr>
          <p:cNvPr id="4" name="Picture 3">
            <a:extLst>
              <a:ext uri="{FF2B5EF4-FFF2-40B4-BE49-F238E27FC236}">
                <a16:creationId xmlns="" xmlns:a16="http://schemas.microsoft.com/office/drawing/2014/main" id="{DF16E039-DA8A-41B5-BC38-D57C5B860E00}"/>
              </a:ext>
            </a:extLst>
          </p:cNvPr>
          <p:cNvPicPr>
            <a:picLocks noChangeAspect="1"/>
          </p:cNvPicPr>
          <p:nvPr/>
        </p:nvPicPr>
        <p:blipFill>
          <a:blip r:embed="rId2"/>
          <a:stretch>
            <a:fillRect/>
          </a:stretch>
        </p:blipFill>
        <p:spPr>
          <a:xfrm>
            <a:off x="239011" y="1915429"/>
            <a:ext cx="6048375" cy="3629025"/>
          </a:xfrm>
          <a:prstGeom prst="rect">
            <a:avLst/>
          </a:prstGeom>
        </p:spPr>
      </p:pic>
    </p:spTree>
    <p:extLst>
      <p:ext uri="{BB962C8B-B14F-4D97-AF65-F5344CB8AC3E}">
        <p14:creationId xmlns:p14="http://schemas.microsoft.com/office/powerpoint/2010/main" val="2793661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latin typeface="Calibri" panose="020F0502020204030204" pitchFamily="34" charset="0"/>
                <a:cs typeface="Calibri" panose="020F0502020204030204" pitchFamily="34" charset="0"/>
              </a:rPr>
              <a:t>Final Design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096000" y="1825625"/>
            <a:ext cx="5257800" cy="4351338"/>
          </a:xfrm>
        </p:spPr>
        <p:txBody>
          <a:bodyPr vert="horz" lIns="91440" tIns="45720" rIns="91440" bIns="45720" rtlCol="0" anchor="t">
            <a:normAutofit/>
          </a:bodyPr>
          <a:lstStyle/>
          <a:p>
            <a:r>
              <a:rPr lang="en-GB" dirty="0">
                <a:latin typeface="Calibri"/>
                <a:cs typeface="Calibri"/>
              </a:rPr>
              <a:t>Image shows the re-designed vehicle to combat the ground clearance issue</a:t>
            </a:r>
          </a:p>
          <a:p>
            <a:r>
              <a:rPr lang="en-GB" dirty="0">
                <a:latin typeface="Calibri"/>
                <a:cs typeface="Calibri"/>
              </a:rPr>
              <a:t>This was done to validate the solutions effectiveness</a:t>
            </a:r>
          </a:p>
          <a:p>
            <a:r>
              <a:rPr lang="en-GB" dirty="0">
                <a:latin typeface="Calibri"/>
                <a:cs typeface="Calibri"/>
              </a:rPr>
              <a:t>This was how the final vehicle would look once </a:t>
            </a:r>
            <a:r>
              <a:rPr lang="en-GB" dirty="0" smtClean="0">
                <a:latin typeface="Calibri"/>
                <a:cs typeface="Calibri"/>
              </a:rPr>
              <a:t>assembled </a:t>
            </a:r>
            <a:endParaRPr lang="en-GB" dirty="0">
              <a:latin typeface="Calibri"/>
              <a:cs typeface="Calibri"/>
            </a:endParaRPr>
          </a:p>
          <a:p>
            <a:r>
              <a:rPr lang="en-GB" dirty="0">
                <a:latin typeface="Calibri"/>
                <a:cs typeface="Calibri"/>
              </a:rPr>
              <a:t>Finally I moved into helping make the design a reality</a:t>
            </a:r>
          </a:p>
          <a:p>
            <a:endParaRPr lang="en-GB" dirty="0"/>
          </a:p>
        </p:txBody>
      </p:sp>
      <p:pic>
        <p:nvPicPr>
          <p:cNvPr id="4" name="Picture 3">
            <a:extLst>
              <a:ext uri="{FF2B5EF4-FFF2-40B4-BE49-F238E27FC236}">
                <a16:creationId xmlns="" xmlns:a16="http://schemas.microsoft.com/office/drawing/2014/main" id="{2C523996-1298-4E52-AE00-3516DDCF87F6}"/>
              </a:ext>
            </a:extLst>
          </p:cNvPr>
          <p:cNvPicPr>
            <a:picLocks noChangeAspect="1"/>
          </p:cNvPicPr>
          <p:nvPr/>
        </p:nvPicPr>
        <p:blipFill>
          <a:blip r:embed="rId2"/>
          <a:stretch>
            <a:fillRect/>
          </a:stretch>
        </p:blipFill>
        <p:spPr>
          <a:xfrm>
            <a:off x="104775" y="2371725"/>
            <a:ext cx="5991225" cy="2114550"/>
          </a:xfrm>
          <a:prstGeom prst="rect">
            <a:avLst/>
          </a:prstGeom>
        </p:spPr>
      </p:pic>
    </p:spTree>
    <p:extLst>
      <p:ext uri="{BB962C8B-B14F-4D97-AF65-F5344CB8AC3E}">
        <p14:creationId xmlns:p14="http://schemas.microsoft.com/office/powerpoint/2010/main" val="461169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alibri" panose="020F0502020204030204" pitchFamily="34" charset="0"/>
                <a:cs typeface="Calibri" panose="020F0502020204030204" pitchFamily="34" charset="0"/>
              </a:rPr>
              <a:t>Individual Contribution – Scott Baker</a:t>
            </a:r>
          </a:p>
        </p:txBody>
      </p:sp>
      <p:sp>
        <p:nvSpPr>
          <p:cNvPr id="3" name="Content Placeholder 2"/>
          <p:cNvSpPr>
            <a:spLocks noGrp="1"/>
          </p:cNvSpPr>
          <p:nvPr>
            <p:ph idx="1"/>
          </p:nvPr>
        </p:nvSpPr>
        <p:spPr/>
        <p:txBody>
          <a:bodyPr>
            <a:normAutofit fontScale="92500" lnSpcReduction="10000"/>
          </a:bodyPr>
          <a:lstStyle/>
          <a:p>
            <a:pPr marL="0" indent="0">
              <a:buNone/>
            </a:pPr>
            <a:r>
              <a:rPr lang="en-GB" smtClean="0">
                <a:latin typeface="Calibri"/>
                <a:cs typeface="Calibri"/>
              </a:rPr>
              <a:t>Three </a:t>
            </a:r>
            <a:r>
              <a:rPr lang="en-GB">
                <a:latin typeface="Calibri"/>
                <a:cs typeface="Calibri"/>
              </a:rPr>
              <a:t>main responsibilities:</a:t>
            </a:r>
            <a:endParaRPr lang="en-US"/>
          </a:p>
          <a:p>
            <a:pPr marL="457200" indent="0">
              <a:buNone/>
            </a:pPr>
            <a:r>
              <a:rPr lang="en-GB">
                <a:latin typeface="Calibri"/>
                <a:cs typeface="Calibri"/>
              </a:rPr>
              <a:t>• Designing drivetrain</a:t>
            </a:r>
          </a:p>
          <a:p>
            <a:pPr marL="457200" indent="0">
              <a:buNone/>
            </a:pPr>
            <a:r>
              <a:rPr lang="en-GB">
                <a:latin typeface="Calibri"/>
                <a:cs typeface="Calibri"/>
              </a:rPr>
              <a:t>• Drive component selection</a:t>
            </a:r>
          </a:p>
          <a:p>
            <a:pPr marL="457200" indent="0">
              <a:buNone/>
            </a:pPr>
            <a:r>
              <a:rPr lang="en-GB">
                <a:latin typeface="Calibri"/>
                <a:cs typeface="Calibri"/>
              </a:rPr>
              <a:t>• Assembly</a:t>
            </a:r>
          </a:p>
          <a:p>
            <a:pPr marL="0" indent="0">
              <a:buNone/>
            </a:pPr>
            <a:endParaRPr lang="en-GB">
              <a:latin typeface="Calibri"/>
              <a:cs typeface="Calibri"/>
            </a:endParaRPr>
          </a:p>
          <a:p>
            <a:pPr marL="0" indent="0">
              <a:buNone/>
            </a:pPr>
            <a:r>
              <a:rPr lang="en-GB" smtClean="0">
                <a:latin typeface="Calibri"/>
                <a:cs typeface="Calibri"/>
              </a:rPr>
              <a:t>First </a:t>
            </a:r>
            <a:r>
              <a:rPr lang="en-GB">
                <a:latin typeface="Calibri"/>
                <a:cs typeface="Calibri"/>
              </a:rPr>
              <a:t>task after initial concept generation was to decide the drivetrain</a:t>
            </a:r>
          </a:p>
          <a:p>
            <a:pPr marL="0" indent="0">
              <a:buNone/>
            </a:pPr>
            <a:r>
              <a:rPr lang="en-GB" smtClean="0">
                <a:latin typeface="Calibri"/>
                <a:cs typeface="Calibri"/>
              </a:rPr>
              <a:t>Three </a:t>
            </a:r>
            <a:r>
              <a:rPr lang="en-GB">
                <a:latin typeface="Calibri"/>
                <a:cs typeface="Calibri"/>
              </a:rPr>
              <a:t>options under consideration:</a:t>
            </a:r>
          </a:p>
          <a:p>
            <a:pPr marL="457200" indent="0">
              <a:buNone/>
            </a:pPr>
            <a:r>
              <a:rPr lang="en-GB">
                <a:latin typeface="Calibri"/>
                <a:cs typeface="Calibri"/>
              </a:rPr>
              <a:t>• AWD with a motor on each wheel</a:t>
            </a:r>
          </a:p>
          <a:p>
            <a:pPr marL="457200" indent="0">
              <a:buNone/>
            </a:pPr>
            <a:r>
              <a:rPr lang="en-GB">
                <a:latin typeface="Calibri"/>
                <a:cs typeface="Calibri"/>
              </a:rPr>
              <a:t>• RWD with motor on each wheel </a:t>
            </a:r>
          </a:p>
          <a:p>
            <a:pPr marL="457200" indent="0">
              <a:buNone/>
            </a:pPr>
            <a:r>
              <a:rPr lang="en-GB">
                <a:latin typeface="Calibri"/>
                <a:cs typeface="Calibri"/>
              </a:rPr>
              <a:t>• RWD with differential and one motor</a:t>
            </a:r>
          </a:p>
          <a:p>
            <a:endParaRPr lang="en-GB"/>
          </a:p>
        </p:txBody>
      </p:sp>
    </p:spTree>
    <p:extLst>
      <p:ext uri="{BB962C8B-B14F-4D97-AF65-F5344CB8AC3E}">
        <p14:creationId xmlns:p14="http://schemas.microsoft.com/office/powerpoint/2010/main" val="78253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20180529_131554">
            <a:hlinkClick r:id="" action="ppaction://media"/>
            <a:extLst>
              <a:ext uri="{FF2B5EF4-FFF2-40B4-BE49-F238E27FC236}">
                <a16:creationId xmlns="" xmlns:a16="http://schemas.microsoft.com/office/drawing/2014/main" id="{2911914A-2B3E-408D-AB07-F08E90885A99}"/>
              </a:ext>
            </a:extLst>
          </p:cNvPr>
          <p:cNvPicPr>
            <a:picLocks noChangeAspect="1"/>
          </p:cNvPicPr>
          <p:nvPr>
            <a:videoFile r:link="rId1"/>
            <p:extLst>
              <p:ext uri="{DAA4B4D4-6D71-4841-9C94-3DE7FCFB9230}">
                <p14:media xmlns:p14="http://schemas.microsoft.com/office/powerpoint/2010/main" r:embed="rId2">
                  <p14:trim end="6147"/>
                </p14:media>
              </p:ext>
            </p:extLst>
          </p:nvPr>
        </p:nvPicPr>
        <p:blipFill>
          <a:blip r:embed="rId4"/>
          <a:stretch>
            <a:fillRect/>
          </a:stretch>
        </p:blipFill>
        <p:spPr>
          <a:xfrm>
            <a:off x="0" y="-17417"/>
            <a:ext cx="12192137" cy="6857922"/>
          </a:xfrm>
          <a:prstGeom prst="rect">
            <a:avLst/>
          </a:prstGeom>
        </p:spPr>
      </p:pic>
    </p:spTree>
    <p:extLst>
      <p:ext uri="{BB962C8B-B14F-4D97-AF65-F5344CB8AC3E}">
        <p14:creationId xmlns:p14="http://schemas.microsoft.com/office/powerpoint/2010/main" val="214478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F1D459-76B1-44F8-ABD5-A42339B3D582}"/>
              </a:ext>
            </a:extLst>
          </p:cNvPr>
          <p:cNvSpPr>
            <a:spLocks noGrp="1"/>
          </p:cNvSpPr>
          <p:nvPr>
            <p:ph type="title"/>
          </p:nvPr>
        </p:nvSpPr>
        <p:spPr/>
        <p:txBody>
          <a:bodyPr/>
          <a:lstStyle/>
          <a:p>
            <a:r>
              <a:rPr lang="en-US">
                <a:latin typeface="Calibri"/>
                <a:cs typeface="Calibri"/>
              </a:rPr>
              <a:t>Drivetrain Design</a:t>
            </a:r>
          </a:p>
        </p:txBody>
      </p:sp>
      <p:pic>
        <p:nvPicPr>
          <p:cNvPr id="8" name="Picture 8" descr="A picture containing sky, different&#10;&#10;Description generated with high confidence">
            <a:extLst>
              <a:ext uri="{FF2B5EF4-FFF2-40B4-BE49-F238E27FC236}">
                <a16:creationId xmlns="" xmlns:a16="http://schemas.microsoft.com/office/drawing/2014/main" id="{92DC2F9A-0E85-43C4-888E-8197D46D4367}"/>
              </a:ext>
            </a:extLst>
          </p:cNvPr>
          <p:cNvPicPr>
            <a:picLocks noGrp="1" noChangeAspect="1"/>
          </p:cNvPicPr>
          <p:nvPr>
            <p:ph idx="1"/>
          </p:nvPr>
        </p:nvPicPr>
        <p:blipFill>
          <a:blip r:embed="rId2"/>
          <a:stretch>
            <a:fillRect/>
          </a:stretch>
        </p:blipFill>
        <p:spPr>
          <a:xfrm>
            <a:off x="800100" y="2207563"/>
            <a:ext cx="10577945" cy="3587461"/>
          </a:xfrm>
          <a:prstGeom prst="rect">
            <a:avLst/>
          </a:prstGeom>
        </p:spPr>
      </p:pic>
    </p:spTree>
    <p:extLst>
      <p:ext uri="{BB962C8B-B14F-4D97-AF65-F5344CB8AC3E}">
        <p14:creationId xmlns:p14="http://schemas.microsoft.com/office/powerpoint/2010/main" val="138559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E3DF99-0423-468B-8B9D-F8D4BB12F37F}"/>
              </a:ext>
            </a:extLst>
          </p:cNvPr>
          <p:cNvSpPr>
            <a:spLocks noGrp="1"/>
          </p:cNvSpPr>
          <p:nvPr>
            <p:ph type="title"/>
          </p:nvPr>
        </p:nvSpPr>
        <p:spPr/>
        <p:txBody>
          <a:bodyPr/>
          <a:lstStyle/>
          <a:p>
            <a:r>
              <a:rPr lang="en-US">
                <a:latin typeface="Calibri"/>
                <a:cs typeface="Calibri"/>
              </a:rPr>
              <a:t>Drive Component Selection</a:t>
            </a:r>
          </a:p>
        </p:txBody>
      </p:sp>
      <p:sp>
        <p:nvSpPr>
          <p:cNvPr id="3" name="Content Placeholder 2">
            <a:extLst>
              <a:ext uri="{FF2B5EF4-FFF2-40B4-BE49-F238E27FC236}">
                <a16:creationId xmlns="" xmlns:a16="http://schemas.microsoft.com/office/drawing/2014/main" id="{D404D844-DB3F-4713-B4BB-0CDFDE320C47}"/>
              </a:ext>
            </a:extLst>
          </p:cNvPr>
          <p:cNvSpPr>
            <a:spLocks noGrp="1"/>
          </p:cNvSpPr>
          <p:nvPr>
            <p:ph idx="1"/>
          </p:nvPr>
        </p:nvSpPr>
        <p:spPr/>
        <p:txBody>
          <a:bodyPr vert="horz" lIns="91440" tIns="45720" rIns="91440" bIns="45720" rtlCol="0" anchor="t">
            <a:normAutofit/>
          </a:bodyPr>
          <a:lstStyle/>
          <a:p>
            <a:pPr marL="411480" indent="-342900">
              <a:lnSpc>
                <a:spcPct val="100000"/>
              </a:lnSpc>
              <a:spcBef>
                <a:spcPts val="700"/>
              </a:spcBef>
            </a:pPr>
            <a:r>
              <a:rPr lang="en-US">
                <a:latin typeface="Calibri"/>
                <a:cs typeface="Calibri"/>
              </a:rPr>
              <a:t>Wheel rpm @ 24km/h = 1932</a:t>
            </a:r>
          </a:p>
          <a:p>
            <a:pPr marL="411480" indent="-342900">
              <a:lnSpc>
                <a:spcPct val="100000"/>
              </a:lnSpc>
              <a:spcBef>
                <a:spcPts val="700"/>
              </a:spcBef>
            </a:pPr>
            <a:r>
              <a:rPr lang="en-US">
                <a:latin typeface="Calibri"/>
                <a:cs typeface="Calibri"/>
              </a:rPr>
              <a:t>Differential gear ratio 4.15:1</a:t>
            </a:r>
          </a:p>
          <a:p>
            <a:pPr marL="411480" indent="-342900">
              <a:lnSpc>
                <a:spcPct val="100000"/>
              </a:lnSpc>
              <a:spcBef>
                <a:spcPts val="700"/>
              </a:spcBef>
            </a:pPr>
            <a:r>
              <a:rPr lang="en-US">
                <a:latin typeface="Calibri"/>
                <a:cs typeface="Calibri"/>
              </a:rPr>
              <a:t>Motor rpm @ 24km/h = 8018 (78.5% of max)</a:t>
            </a:r>
          </a:p>
          <a:p>
            <a:pPr marL="411480" indent="-342900">
              <a:lnSpc>
                <a:spcPct val="100000"/>
              </a:lnSpc>
              <a:spcBef>
                <a:spcPts val="700"/>
              </a:spcBef>
            </a:pPr>
            <a:endParaRPr lang="en-US">
              <a:latin typeface="Calibri"/>
              <a:cs typeface="Calibri"/>
            </a:endParaRPr>
          </a:p>
          <a:p>
            <a:pPr marL="411480" indent="-342900">
              <a:lnSpc>
                <a:spcPct val="100000"/>
              </a:lnSpc>
              <a:spcBef>
                <a:spcPts val="700"/>
              </a:spcBef>
            </a:pPr>
            <a:r>
              <a:rPr lang="en-US">
                <a:latin typeface="Calibri"/>
                <a:cs typeface="Calibri"/>
              </a:rPr>
              <a:t>Using 5-9A range, this relates to 8.14A</a:t>
            </a:r>
          </a:p>
          <a:p>
            <a:pPr marL="411480" indent="-342900">
              <a:lnSpc>
                <a:spcPct val="100000"/>
              </a:lnSpc>
              <a:spcBef>
                <a:spcPts val="700"/>
              </a:spcBef>
            </a:pPr>
            <a:r>
              <a:rPr lang="en-US">
                <a:latin typeface="Calibri"/>
                <a:cs typeface="Calibri"/>
              </a:rPr>
              <a:t>Assuming 0.2A servo draw</a:t>
            </a:r>
          </a:p>
          <a:p>
            <a:pPr marL="411480" indent="-342900">
              <a:lnSpc>
                <a:spcPct val="100000"/>
              </a:lnSpc>
              <a:spcBef>
                <a:spcPts val="700"/>
              </a:spcBef>
            </a:pPr>
            <a:endParaRPr lang="en-US">
              <a:latin typeface="Calibri"/>
              <a:cs typeface="Calibri"/>
            </a:endParaRPr>
          </a:p>
          <a:p>
            <a:pPr marL="411480" indent="-342900">
              <a:lnSpc>
                <a:spcPct val="100000"/>
              </a:lnSpc>
              <a:spcBef>
                <a:spcPts val="700"/>
              </a:spcBef>
            </a:pPr>
            <a:r>
              <a:rPr lang="en-US">
                <a:latin typeface="Calibri"/>
                <a:cs typeface="Calibri"/>
              </a:rPr>
              <a:t>5/8.34 = 36 minutes battery life </a:t>
            </a:r>
          </a:p>
          <a:p>
            <a:endParaRPr lang="en-US"/>
          </a:p>
        </p:txBody>
      </p:sp>
    </p:spTree>
    <p:extLst>
      <p:ext uri="{BB962C8B-B14F-4D97-AF65-F5344CB8AC3E}">
        <p14:creationId xmlns:p14="http://schemas.microsoft.com/office/powerpoint/2010/main" val="104071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F09663-6863-4E65-9E72-BAD439E3AB9D}"/>
              </a:ext>
            </a:extLst>
          </p:cNvPr>
          <p:cNvSpPr>
            <a:spLocks noGrp="1"/>
          </p:cNvSpPr>
          <p:nvPr>
            <p:ph type="title"/>
          </p:nvPr>
        </p:nvSpPr>
        <p:spPr/>
        <p:txBody>
          <a:bodyPr/>
          <a:lstStyle/>
          <a:p>
            <a:r>
              <a:rPr lang="en-US">
                <a:latin typeface="Calibri"/>
                <a:cs typeface="Calibri"/>
              </a:rPr>
              <a:t>Assembly</a:t>
            </a:r>
          </a:p>
        </p:txBody>
      </p:sp>
      <p:sp>
        <p:nvSpPr>
          <p:cNvPr id="7" name="Content Placeholder 6">
            <a:extLst>
              <a:ext uri="{FF2B5EF4-FFF2-40B4-BE49-F238E27FC236}">
                <a16:creationId xmlns="" xmlns:a16="http://schemas.microsoft.com/office/drawing/2014/main" id="{801E32AE-4185-4420-A2F7-4DD40DB89264}"/>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Calibri"/>
              </a:rPr>
              <a:t>•Final assembly of first pod</a:t>
            </a:r>
            <a:endParaRPr lang="en-US"/>
          </a:p>
          <a:p>
            <a:pPr marL="0" indent="0">
              <a:buNone/>
            </a:pPr>
            <a:r>
              <a:rPr lang="en-US">
                <a:latin typeface="Calibri"/>
                <a:cs typeface="Calibri"/>
              </a:rPr>
              <a:t>•Many modifications to parts and adjusting sizes of spacers etc.</a:t>
            </a:r>
          </a:p>
          <a:p>
            <a:endParaRPr lang="en-US"/>
          </a:p>
        </p:txBody>
      </p:sp>
      <p:pic>
        <p:nvPicPr>
          <p:cNvPr id="8" name="Picture 8" descr="A picture containing indoor, wall, table&#10;&#10;Description generated with high confidence">
            <a:extLst>
              <a:ext uri="{FF2B5EF4-FFF2-40B4-BE49-F238E27FC236}">
                <a16:creationId xmlns="" xmlns:a16="http://schemas.microsoft.com/office/drawing/2014/main" id="{6D8F650C-3EBA-4D48-9CB3-00BBFD9F9FF9}"/>
              </a:ext>
            </a:extLst>
          </p:cNvPr>
          <p:cNvPicPr>
            <a:picLocks noChangeAspect="1"/>
          </p:cNvPicPr>
          <p:nvPr/>
        </p:nvPicPr>
        <p:blipFill>
          <a:blip r:embed="rId2"/>
          <a:stretch>
            <a:fillRect/>
          </a:stretch>
        </p:blipFill>
        <p:spPr>
          <a:xfrm>
            <a:off x="858981" y="3367906"/>
            <a:ext cx="4003964" cy="3017788"/>
          </a:xfrm>
          <a:prstGeom prst="rect">
            <a:avLst/>
          </a:prstGeom>
        </p:spPr>
      </p:pic>
      <p:pic>
        <p:nvPicPr>
          <p:cNvPr id="10" name="Picture 10" descr="A picture containing floor, indoor, ground, building&#10;&#10;Description generated with high confidence">
            <a:extLst>
              <a:ext uri="{FF2B5EF4-FFF2-40B4-BE49-F238E27FC236}">
                <a16:creationId xmlns="" xmlns:a16="http://schemas.microsoft.com/office/drawing/2014/main" id="{CFFA8525-FE80-4721-8477-F0225F07AF17}"/>
              </a:ext>
            </a:extLst>
          </p:cNvPr>
          <p:cNvPicPr>
            <a:picLocks noChangeAspect="1"/>
          </p:cNvPicPr>
          <p:nvPr/>
        </p:nvPicPr>
        <p:blipFill>
          <a:blip r:embed="rId3"/>
          <a:stretch>
            <a:fillRect/>
          </a:stretch>
        </p:blipFill>
        <p:spPr>
          <a:xfrm>
            <a:off x="5611089" y="3363643"/>
            <a:ext cx="5417127" cy="3026314"/>
          </a:xfrm>
          <a:prstGeom prst="rect">
            <a:avLst/>
          </a:prstGeom>
        </p:spPr>
      </p:pic>
    </p:spTree>
    <p:extLst>
      <p:ext uri="{BB962C8B-B14F-4D97-AF65-F5344CB8AC3E}">
        <p14:creationId xmlns:p14="http://schemas.microsoft.com/office/powerpoint/2010/main" val="1717772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50" y="365125"/>
            <a:ext cx="11277599" cy="1325563"/>
          </a:xfrm>
        </p:spPr>
        <p:txBody>
          <a:bodyPr>
            <a:normAutofit/>
          </a:bodyPr>
          <a:lstStyle/>
          <a:p>
            <a:r>
              <a:rPr lang="en-GB" dirty="0">
                <a:latin typeface="Calibri" panose="020F0502020204030204" pitchFamily="34" charset="0"/>
                <a:cs typeface="Calibri" panose="020F0502020204030204" pitchFamily="34" charset="0"/>
              </a:rPr>
              <a:t>Individual Contribution – Mohamed Khaled</a:t>
            </a:r>
          </a:p>
        </p:txBody>
      </p:sp>
      <p:sp>
        <p:nvSpPr>
          <p:cNvPr id="3" name="Content Placeholder 2"/>
          <p:cNvSpPr>
            <a:spLocks noGrp="1"/>
          </p:cNvSpPr>
          <p:nvPr>
            <p:ph idx="1"/>
          </p:nvPr>
        </p:nvSpPr>
        <p:spPr>
          <a:xfrm>
            <a:off x="838200" y="1690688"/>
            <a:ext cx="10515600" cy="4685047"/>
          </a:xfrm>
        </p:spPr>
        <p:txBody>
          <a:bodyPr>
            <a:normAutofit/>
          </a:bodyPr>
          <a:lstStyle/>
          <a:p>
            <a:r>
              <a:rPr lang="en-GB" dirty="0">
                <a:latin typeface="Calibri" panose="020F0502020204030204" pitchFamily="34" charset="0"/>
                <a:cs typeface="Calibri" panose="020F0502020204030204" pitchFamily="34" charset="0"/>
              </a:rPr>
              <a:t>In charge of coming up with a mechanical chassis design that incorporates the appropriate sensors and electrical components. </a:t>
            </a:r>
            <a:r>
              <a:rPr lang="en-GB" dirty="0" smtClean="0">
                <a:latin typeface="Calibri" panose="020F0502020204030204" pitchFamily="34" charset="0"/>
                <a:cs typeface="Calibri" panose="020F0502020204030204" pitchFamily="34" charset="0"/>
              </a:rPr>
              <a:t>Designing </a:t>
            </a:r>
            <a:r>
              <a:rPr lang="en-GB" dirty="0">
                <a:latin typeface="Calibri" panose="020F0502020204030204" pitchFamily="34" charset="0"/>
                <a:cs typeface="Calibri" panose="020F0502020204030204" pitchFamily="34" charset="0"/>
              </a:rPr>
              <a:t>some other components required for the design assembly.</a:t>
            </a:r>
          </a:p>
          <a:p>
            <a:r>
              <a:rPr lang="en-GB" dirty="0">
                <a:latin typeface="Calibri" panose="020F0502020204030204" pitchFamily="34" charset="0"/>
                <a:cs typeface="Calibri" panose="020F0502020204030204" pitchFamily="34" charset="0"/>
              </a:rPr>
              <a:t>Producing appropriate design drawings </a:t>
            </a:r>
            <a:r>
              <a:rPr lang="en-GB" dirty="0" smtClean="0">
                <a:latin typeface="Calibri" panose="020F0502020204030204" pitchFamily="34" charset="0"/>
                <a:cs typeface="Calibri" panose="020F0502020204030204" pitchFamily="34" charset="0"/>
              </a:rPr>
              <a:t>which </a:t>
            </a:r>
            <a:r>
              <a:rPr lang="en-GB" dirty="0">
                <a:latin typeface="Calibri" panose="020F0502020204030204" pitchFamily="34" charset="0"/>
                <a:cs typeface="Calibri" panose="020F0502020204030204" pitchFamily="34" charset="0"/>
              </a:rPr>
              <a:t>are then submitted into the mechanical workshop.</a:t>
            </a:r>
          </a:p>
          <a:p>
            <a:r>
              <a:rPr lang="en-GB" dirty="0">
                <a:latin typeface="Calibri" panose="020F0502020204030204" pitchFamily="34" charset="0"/>
                <a:cs typeface="Calibri" panose="020F0502020204030204" pitchFamily="34" charset="0"/>
              </a:rPr>
              <a:t>Sourcing </a:t>
            </a:r>
            <a:r>
              <a:rPr lang="en-GB" dirty="0" smtClean="0">
                <a:latin typeface="Calibri" panose="020F0502020204030204" pitchFamily="34" charset="0"/>
                <a:cs typeface="Calibri" panose="020F0502020204030204" pitchFamily="34" charset="0"/>
              </a:rPr>
              <a:t>acquiring </a:t>
            </a:r>
            <a:r>
              <a:rPr lang="en-GB" dirty="0">
                <a:latin typeface="Calibri" panose="020F0502020204030204" pitchFamily="34" charset="0"/>
                <a:cs typeface="Calibri" panose="020F0502020204030204" pitchFamily="34" charset="0"/>
              </a:rPr>
              <a:t>cost quotes and selecting the appropriate source.</a:t>
            </a:r>
          </a:p>
          <a:p>
            <a:r>
              <a:rPr lang="en-GB" dirty="0">
                <a:latin typeface="Calibri" panose="020F0502020204030204" pitchFamily="34" charset="0"/>
                <a:cs typeface="Calibri" panose="020F0502020204030204" pitchFamily="34" charset="0"/>
              </a:rPr>
              <a:t>In charge of obtaining respective signatures for both purchase and request forms ahead of schedule.</a:t>
            </a:r>
          </a:p>
          <a:p>
            <a:r>
              <a:rPr lang="en-GB" dirty="0">
                <a:latin typeface="Calibri" panose="020F0502020204030204" pitchFamily="34" charset="0"/>
                <a:cs typeface="Calibri" panose="020F0502020204030204" pitchFamily="34" charset="0"/>
              </a:rPr>
              <a:t>Involved in mechanical sub-team design adjustments and final assembly of the vehicle.</a:t>
            </a:r>
          </a:p>
          <a:p>
            <a:endParaRPr lang="en-GB" dirty="0"/>
          </a:p>
        </p:txBody>
      </p:sp>
    </p:spTree>
    <p:extLst>
      <p:ext uri="{BB962C8B-B14F-4D97-AF65-F5344CB8AC3E}">
        <p14:creationId xmlns:p14="http://schemas.microsoft.com/office/powerpoint/2010/main" val="3530521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lose up of a device&#10;&#10;Description generated with high confidence">
            <a:extLst>
              <a:ext uri="{FF2B5EF4-FFF2-40B4-BE49-F238E27FC236}">
                <a16:creationId xmlns="" xmlns:a16="http://schemas.microsoft.com/office/drawing/2014/main" id="{27E92BD1-DCFB-4514-AE0C-A10BEA08E5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1803" y="3542197"/>
            <a:ext cx="3685896" cy="2828925"/>
          </a:xfrm>
          <a:prstGeom prst="rect">
            <a:avLst/>
          </a:prstGeom>
        </p:spPr>
      </p:pic>
      <p:pic>
        <p:nvPicPr>
          <p:cNvPr id="5" name="Picture 4" descr="A close up of a device&#10;&#10;Description generated with high confidence">
            <a:extLst>
              <a:ext uri="{FF2B5EF4-FFF2-40B4-BE49-F238E27FC236}">
                <a16:creationId xmlns="" xmlns:a16="http://schemas.microsoft.com/office/drawing/2014/main" id="{CA36F857-C73E-423A-8D8C-D2AD3EF08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804" y="713272"/>
            <a:ext cx="3685896" cy="2828925"/>
          </a:xfrm>
          <a:prstGeom prst="rect">
            <a:avLst/>
          </a:prstGeom>
        </p:spPr>
      </p:pic>
      <p:sp>
        <p:nvSpPr>
          <p:cNvPr id="6" name="TextBox 5">
            <a:extLst>
              <a:ext uri="{FF2B5EF4-FFF2-40B4-BE49-F238E27FC236}">
                <a16:creationId xmlns="" xmlns:a16="http://schemas.microsoft.com/office/drawing/2014/main" id="{F3A7C73C-71F8-478B-BF04-34899C041F34}"/>
              </a:ext>
            </a:extLst>
          </p:cNvPr>
          <p:cNvSpPr txBox="1"/>
          <p:nvPr/>
        </p:nvSpPr>
        <p:spPr>
          <a:xfrm>
            <a:off x="370776" y="1464705"/>
            <a:ext cx="7638757" cy="4467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400" dirty="0">
                <a:latin typeface="Calibri" panose="020F0502020204030204" pitchFamily="34" charset="0"/>
                <a:cs typeface="Calibri" panose="020F0502020204030204" pitchFamily="34" charset="0"/>
              </a:rPr>
              <a:t>The chassis involved a main base aluminium plate that was designed with respect to the mechanical mechanisms involved with the vehicle such as the Ackermann steering mechanism. This required for a wide space at the front of the chassis so as to not hinder steering in any way.</a:t>
            </a:r>
          </a:p>
          <a:p>
            <a:pPr marL="285750" indent="-285750">
              <a:lnSpc>
                <a:spcPct val="150000"/>
              </a:lnSpc>
              <a:buFont typeface="Arial" panose="020B0604020202020204" pitchFamily="34" charset="0"/>
              <a:buChar char="•"/>
            </a:pPr>
            <a:r>
              <a:rPr lang="en-GB" sz="2400" dirty="0">
                <a:latin typeface="Calibri" panose="020F0502020204030204" pitchFamily="34" charset="0"/>
                <a:cs typeface="Calibri" panose="020F0502020204030204" pitchFamily="34" charset="0"/>
              </a:rPr>
              <a:t>The wooden plate was designed to use the maximum </a:t>
            </a:r>
            <a:r>
              <a:rPr lang="en-GB" sz="2400" dirty="0" smtClean="0">
                <a:latin typeface="Calibri" panose="020F0502020204030204" pitchFamily="34" charset="0"/>
                <a:cs typeface="Calibri" panose="020F0502020204030204" pitchFamily="34" charset="0"/>
              </a:rPr>
              <a:t>dimensions to </a:t>
            </a:r>
            <a:r>
              <a:rPr lang="en-GB" sz="2400" dirty="0">
                <a:latin typeface="Calibri" panose="020F0502020204030204" pitchFamily="34" charset="0"/>
                <a:cs typeface="Calibri" panose="020F0502020204030204" pitchFamily="34" charset="0"/>
              </a:rPr>
              <a:t>allow for a large area for the attachment of </a:t>
            </a:r>
            <a:r>
              <a:rPr lang="en-GB" sz="2400" dirty="0" smtClean="0">
                <a:latin typeface="Calibri" panose="020F0502020204030204" pitchFamily="34" charset="0"/>
                <a:cs typeface="Calibri" panose="020F0502020204030204" pitchFamily="34" charset="0"/>
              </a:rPr>
              <a:t>appropriate components</a:t>
            </a:r>
            <a:endParaRPr lang="en-GB" sz="2400" dirty="0">
              <a:latin typeface="Calibri" panose="020F0502020204030204" pitchFamily="34" charset="0"/>
              <a:cs typeface="Calibri" panose="020F0502020204030204" pitchFamily="34" charset="0"/>
            </a:endParaRPr>
          </a:p>
        </p:txBody>
      </p:sp>
      <p:sp>
        <p:nvSpPr>
          <p:cNvPr id="7" name="Title 1">
            <a:extLst>
              <a:ext uri="{FF2B5EF4-FFF2-40B4-BE49-F238E27FC236}">
                <a16:creationId xmlns="" xmlns:a16="http://schemas.microsoft.com/office/drawing/2014/main" id="{61F18335-0C07-4699-B019-543E13483BCF}"/>
              </a:ext>
            </a:extLst>
          </p:cNvPr>
          <p:cNvSpPr>
            <a:spLocks noGrp="1"/>
          </p:cNvSpPr>
          <p:nvPr>
            <p:ph type="title"/>
          </p:nvPr>
        </p:nvSpPr>
        <p:spPr>
          <a:xfrm>
            <a:off x="645018" y="139142"/>
            <a:ext cx="10515600" cy="1325563"/>
          </a:xfrm>
        </p:spPr>
        <p:txBody>
          <a:bodyPr>
            <a:normAutofit/>
          </a:bodyPr>
          <a:lstStyle/>
          <a:p>
            <a:pPr algn="ctr"/>
            <a:r>
              <a:rPr lang="en-GB" dirty="0">
                <a:latin typeface="Calibri" panose="020F0502020204030204" pitchFamily="34" charset="0"/>
                <a:cs typeface="Calibri" panose="020F0502020204030204" pitchFamily="34" charset="0"/>
              </a:rPr>
              <a:t>Chassis Design </a:t>
            </a:r>
          </a:p>
        </p:txBody>
      </p:sp>
    </p:spTree>
    <p:extLst>
      <p:ext uri="{BB962C8B-B14F-4D97-AF65-F5344CB8AC3E}">
        <p14:creationId xmlns:p14="http://schemas.microsoft.com/office/powerpoint/2010/main" val="147352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74FB0C-9E3E-41DB-A36E-0E57976F3492}"/>
              </a:ext>
            </a:extLst>
          </p:cNvPr>
          <p:cNvSpPr>
            <a:spLocks noGrp="1"/>
          </p:cNvSpPr>
          <p:nvPr>
            <p:ph type="title"/>
          </p:nvPr>
        </p:nvSpPr>
        <p:spPr/>
        <p:txBody>
          <a:bodyPr/>
          <a:lstStyle/>
          <a:p>
            <a:pPr algn="ctr"/>
            <a:r>
              <a:rPr lang="en-GB" dirty="0">
                <a:latin typeface="Calibri" panose="020F0502020204030204" pitchFamily="34" charset="0"/>
                <a:cs typeface="Calibri" panose="020F0502020204030204" pitchFamily="34" charset="0"/>
              </a:rPr>
              <a:t>Sourcing, Purchase and Work Request</a:t>
            </a:r>
          </a:p>
        </p:txBody>
      </p:sp>
      <p:sp>
        <p:nvSpPr>
          <p:cNvPr id="3" name="Content Placeholder 2">
            <a:extLst>
              <a:ext uri="{FF2B5EF4-FFF2-40B4-BE49-F238E27FC236}">
                <a16:creationId xmlns="" xmlns:a16="http://schemas.microsoft.com/office/drawing/2014/main" id="{ED2654DF-C259-4961-AC5E-4530833E8712}"/>
              </a:ext>
            </a:extLst>
          </p:cNvPr>
          <p:cNvSpPr>
            <a:spLocks noGrp="1"/>
          </p:cNvSpPr>
          <p:nvPr>
            <p:ph idx="1"/>
          </p:nvPr>
        </p:nvSpPr>
        <p:spPr>
          <a:xfrm>
            <a:off x="838200" y="1825625"/>
            <a:ext cx="10515600" cy="4351338"/>
          </a:xfrm>
        </p:spPr>
        <p:txBody>
          <a:bodyPr>
            <a:normAutofit/>
          </a:bodyPr>
          <a:lstStyle/>
          <a:p>
            <a:r>
              <a:rPr lang="en-GB" sz="2600" dirty="0">
                <a:latin typeface="Calibri" panose="020F0502020204030204" pitchFamily="34" charset="0"/>
                <a:cs typeface="Calibri" panose="020F0502020204030204" pitchFamily="34" charset="0"/>
              </a:rPr>
              <a:t>This involved identifying the materials to be used based on the mechanical design and calling the appropriate stores to attain cost quotes.</a:t>
            </a:r>
          </a:p>
          <a:p>
            <a:r>
              <a:rPr lang="en-GB" sz="2600" dirty="0" smtClean="0">
                <a:latin typeface="Calibri" panose="020F0502020204030204" pitchFamily="34" charset="0"/>
                <a:cs typeface="Calibri" panose="020F0502020204030204" pitchFamily="34" charset="0"/>
              </a:rPr>
              <a:t>Purchase </a:t>
            </a:r>
            <a:r>
              <a:rPr lang="en-GB" sz="2600" dirty="0">
                <a:latin typeface="Calibri" panose="020F0502020204030204" pitchFamily="34" charset="0"/>
                <a:cs typeface="Calibri" panose="020F0502020204030204" pitchFamily="34" charset="0"/>
              </a:rPr>
              <a:t>forms and work request forms were then filled out and the appropriate signatures were attained in order for submission. </a:t>
            </a:r>
          </a:p>
          <a:p>
            <a:r>
              <a:rPr lang="en-GB" sz="2600" dirty="0" smtClean="0">
                <a:latin typeface="Calibri" panose="020F0502020204030204" pitchFamily="34" charset="0"/>
                <a:cs typeface="Calibri" panose="020F0502020204030204" pitchFamily="34" charset="0"/>
              </a:rPr>
              <a:t>However</a:t>
            </a:r>
            <a:r>
              <a:rPr lang="en-GB" sz="2600" dirty="0">
                <a:latin typeface="Calibri" panose="020F0502020204030204" pitchFamily="34" charset="0"/>
                <a:cs typeface="Calibri" panose="020F0502020204030204" pitchFamily="34" charset="0"/>
              </a:rPr>
              <a:t>, due to some components arriving late such as the differential and some other unexpected </a:t>
            </a:r>
            <a:r>
              <a:rPr lang="en-GB" sz="2600" dirty="0" smtClean="0">
                <a:latin typeface="Calibri" panose="020F0502020204030204" pitchFamily="34" charset="0"/>
                <a:cs typeface="Calibri" panose="020F0502020204030204" pitchFamily="34" charset="0"/>
              </a:rPr>
              <a:t>events, </a:t>
            </a:r>
            <a:r>
              <a:rPr lang="en-GB" sz="2600" dirty="0">
                <a:latin typeface="Calibri" panose="020F0502020204030204" pitchFamily="34" charset="0"/>
                <a:cs typeface="Calibri" panose="020F0502020204030204" pitchFamily="34" charset="0"/>
              </a:rPr>
              <a:t>there were </a:t>
            </a:r>
            <a:r>
              <a:rPr lang="en-GB" sz="2600" dirty="0" smtClean="0">
                <a:latin typeface="Calibri" panose="020F0502020204030204" pitchFamily="34" charset="0"/>
                <a:cs typeface="Calibri" panose="020F0502020204030204" pitchFamily="34" charset="0"/>
              </a:rPr>
              <a:t>delays, </a:t>
            </a:r>
            <a:r>
              <a:rPr lang="en-GB" sz="2600" dirty="0">
                <a:latin typeface="Calibri" panose="020F0502020204030204" pitchFamily="34" charset="0"/>
                <a:cs typeface="Calibri" panose="020F0502020204030204" pitchFamily="34" charset="0"/>
              </a:rPr>
              <a:t>both to component arrival and form completion</a:t>
            </a:r>
            <a:r>
              <a:rPr lang="en-GB"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64990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A892FC-3874-4EED-BEA8-5BFF67342D7A}"/>
              </a:ext>
            </a:extLst>
          </p:cNvPr>
          <p:cNvSpPr>
            <a:spLocks noGrp="1"/>
          </p:cNvSpPr>
          <p:nvPr>
            <p:ph type="title"/>
          </p:nvPr>
        </p:nvSpPr>
        <p:spPr/>
        <p:txBody>
          <a:bodyPr/>
          <a:lstStyle/>
          <a:p>
            <a:pPr algn="ctr"/>
            <a:r>
              <a:rPr lang="en-GB" dirty="0">
                <a:latin typeface="Calibri" panose="020F0502020204030204" pitchFamily="34" charset="0"/>
                <a:cs typeface="Calibri" panose="020F0502020204030204" pitchFamily="34" charset="0"/>
              </a:rPr>
              <a:t>Delays</a:t>
            </a:r>
          </a:p>
        </p:txBody>
      </p:sp>
      <p:sp>
        <p:nvSpPr>
          <p:cNvPr id="3" name="Content Placeholder 2">
            <a:extLst>
              <a:ext uri="{FF2B5EF4-FFF2-40B4-BE49-F238E27FC236}">
                <a16:creationId xmlns="" xmlns:a16="http://schemas.microsoft.com/office/drawing/2014/main" id="{AE8E5766-08C7-419D-BBF0-81F87A472388}"/>
              </a:ext>
            </a:extLst>
          </p:cNvPr>
          <p:cNvSpPr>
            <a:spLocks noGrp="1"/>
          </p:cNvSpPr>
          <p:nvPr>
            <p:ph idx="1"/>
          </p:nvPr>
        </p:nvSpPr>
        <p:spPr/>
        <p:txBody>
          <a:bodyPr>
            <a:normAutofit/>
          </a:bodyPr>
          <a:lstStyle/>
          <a:p>
            <a:r>
              <a:rPr lang="en-GB" dirty="0" smtClean="0">
                <a:latin typeface="Calibri" panose="020F0502020204030204" pitchFamily="34" charset="0"/>
                <a:cs typeface="Calibri" panose="020F0502020204030204" pitchFamily="34" charset="0"/>
              </a:rPr>
              <a:t>In </a:t>
            </a:r>
            <a:r>
              <a:rPr lang="en-GB" dirty="0">
                <a:latin typeface="Calibri" panose="020F0502020204030204" pitchFamily="34" charset="0"/>
                <a:cs typeface="Calibri" panose="020F0502020204030204" pitchFamily="34" charset="0"/>
              </a:rPr>
              <a:t>order to combat these delays in the Engineering mechanical </a:t>
            </a:r>
            <a:r>
              <a:rPr lang="en-GB" dirty="0" smtClean="0">
                <a:latin typeface="Calibri" panose="020F0502020204030204" pitchFamily="34" charset="0"/>
                <a:cs typeface="Calibri" panose="020F0502020204030204" pitchFamily="34" charset="0"/>
              </a:rPr>
              <a:t>workshop, </a:t>
            </a:r>
            <a:r>
              <a:rPr lang="en-GB" dirty="0">
                <a:latin typeface="Calibri" panose="020F0502020204030204" pitchFamily="34" charset="0"/>
                <a:cs typeface="Calibri" panose="020F0502020204030204" pitchFamily="34" charset="0"/>
              </a:rPr>
              <a:t>I decided to email Mr Andrew </a:t>
            </a:r>
            <a:r>
              <a:rPr lang="en-GB" dirty="0" smtClean="0">
                <a:latin typeface="Calibri" panose="020F0502020204030204" pitchFamily="34" charset="0"/>
                <a:cs typeface="Calibri" panose="020F0502020204030204" pitchFamily="34" charset="0"/>
              </a:rPr>
              <a:t>Underhill in </a:t>
            </a:r>
            <a:r>
              <a:rPr lang="en-GB" dirty="0">
                <a:latin typeface="Calibri" panose="020F0502020204030204" pitchFamily="34" charset="0"/>
                <a:cs typeface="Calibri" panose="020F0502020204030204" pitchFamily="34" charset="0"/>
              </a:rPr>
              <a:t>the Physics lab , and attach some design drawings, </a:t>
            </a:r>
            <a:r>
              <a:rPr lang="en-GB" dirty="0" smtClean="0">
                <a:latin typeface="Calibri" panose="020F0502020204030204" pitchFamily="34" charset="0"/>
                <a:cs typeface="Calibri" panose="020F0502020204030204" pitchFamily="34" charset="0"/>
              </a:rPr>
              <a:t>to </a:t>
            </a:r>
            <a:r>
              <a:rPr lang="en-GB" dirty="0">
                <a:latin typeface="Calibri" panose="020F0502020204030204" pitchFamily="34" charset="0"/>
                <a:cs typeface="Calibri" panose="020F0502020204030204" pitchFamily="34" charset="0"/>
              </a:rPr>
              <a:t>request some of our work be transferred there for manufacture. </a:t>
            </a:r>
          </a:p>
          <a:p>
            <a:r>
              <a:rPr lang="en-GB" dirty="0">
                <a:latin typeface="Calibri" panose="020F0502020204030204" pitchFamily="34" charset="0"/>
                <a:cs typeface="Calibri" panose="020F0502020204030204" pitchFamily="34" charset="0"/>
              </a:rPr>
              <a:t>This request was accepted, however, the time scale supplied was the same as that </a:t>
            </a:r>
            <a:r>
              <a:rPr lang="en-GB" dirty="0" smtClean="0">
                <a:latin typeface="Calibri" panose="020F0502020204030204" pitchFamily="34" charset="0"/>
                <a:cs typeface="Calibri" panose="020F0502020204030204" pitchFamily="34" charset="0"/>
              </a:rPr>
              <a:t>estimated.</a:t>
            </a:r>
            <a:endParaRPr lang="en-GB" dirty="0">
              <a:latin typeface="Calibri" panose="020F0502020204030204" pitchFamily="34" charset="0"/>
              <a:cs typeface="Calibri" panose="020F0502020204030204" pitchFamily="34" charset="0"/>
            </a:endParaRPr>
          </a:p>
          <a:p>
            <a:endParaRPr lang="en-GB" dirty="0"/>
          </a:p>
        </p:txBody>
      </p:sp>
    </p:spTree>
    <p:extLst>
      <p:ext uri="{BB962C8B-B14F-4D97-AF65-F5344CB8AC3E}">
        <p14:creationId xmlns:p14="http://schemas.microsoft.com/office/powerpoint/2010/main" val="654055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738FC7-110B-4C36-9F23-160B04EA652C}"/>
              </a:ext>
            </a:extLst>
          </p:cNvPr>
          <p:cNvSpPr>
            <a:spLocks noGrp="1"/>
          </p:cNvSpPr>
          <p:nvPr>
            <p:ph type="title"/>
          </p:nvPr>
        </p:nvSpPr>
        <p:spPr/>
        <p:txBody>
          <a:bodyPr/>
          <a:lstStyle/>
          <a:p>
            <a:pPr algn="ctr"/>
            <a:r>
              <a:rPr lang="en-GB" dirty="0">
                <a:latin typeface="Calibri" panose="020F0502020204030204" pitchFamily="34" charset="0"/>
                <a:cs typeface="Calibri" panose="020F0502020204030204" pitchFamily="34" charset="0"/>
              </a:rPr>
              <a:t>Mechanical Workshop</a:t>
            </a:r>
          </a:p>
        </p:txBody>
      </p:sp>
      <p:sp>
        <p:nvSpPr>
          <p:cNvPr id="3" name="Content Placeholder 2">
            <a:extLst>
              <a:ext uri="{FF2B5EF4-FFF2-40B4-BE49-F238E27FC236}">
                <a16:creationId xmlns="" xmlns:a16="http://schemas.microsoft.com/office/drawing/2014/main" id="{28ABE5F2-8310-4FD7-943E-B6CB1A7CD9C2}"/>
              </a:ext>
            </a:extLst>
          </p:cNvPr>
          <p:cNvSpPr>
            <a:spLocks noGrp="1"/>
          </p:cNvSpPr>
          <p:nvPr>
            <p:ph idx="1"/>
          </p:nvPr>
        </p:nvSpPr>
        <p:spPr>
          <a:xfrm>
            <a:off x="838200" y="1825625"/>
            <a:ext cx="10515600" cy="4351338"/>
          </a:xfrm>
        </p:spPr>
        <p:txBody>
          <a:bodyPr>
            <a:normAutofit/>
          </a:bodyPr>
          <a:lstStyle/>
          <a:p>
            <a:r>
              <a:rPr lang="en-GB" sz="2600" dirty="0">
                <a:latin typeface="Calibri" panose="020F0502020204030204" pitchFamily="34" charset="0"/>
                <a:cs typeface="Calibri" panose="020F0502020204030204" pitchFamily="34" charset="0"/>
              </a:rPr>
              <a:t>It was decided, within the mechanical sub-team, that in order to complete the project at the set out time, and achieve the set out aims, we had to </a:t>
            </a:r>
            <a:r>
              <a:rPr lang="en-GB" sz="2600" dirty="0" smtClean="0">
                <a:latin typeface="Calibri" panose="020F0502020204030204" pitchFamily="34" charset="0"/>
                <a:cs typeface="Calibri" panose="020F0502020204030204" pitchFamily="34" charset="0"/>
              </a:rPr>
              <a:t>manufacture </a:t>
            </a:r>
            <a:r>
              <a:rPr lang="en-GB" sz="2600" dirty="0">
                <a:latin typeface="Calibri" panose="020F0502020204030204" pitchFamily="34" charset="0"/>
                <a:cs typeface="Calibri" panose="020F0502020204030204" pitchFamily="34" charset="0"/>
              </a:rPr>
              <a:t>as many components as </a:t>
            </a:r>
            <a:r>
              <a:rPr lang="en-GB" sz="2600" dirty="0" smtClean="0">
                <a:latin typeface="Calibri" panose="020F0502020204030204" pitchFamily="34" charset="0"/>
                <a:cs typeface="Calibri" panose="020F0502020204030204" pitchFamily="34" charset="0"/>
              </a:rPr>
              <a:t>possible.</a:t>
            </a:r>
            <a:endParaRPr lang="en-GB" sz="2600" dirty="0">
              <a:latin typeface="Calibri" panose="020F0502020204030204" pitchFamily="34" charset="0"/>
              <a:cs typeface="Calibri" panose="020F0502020204030204" pitchFamily="34" charset="0"/>
            </a:endParaRPr>
          </a:p>
          <a:p>
            <a:r>
              <a:rPr lang="en-GB" sz="2600" dirty="0" smtClean="0">
                <a:latin typeface="Calibri" panose="020F0502020204030204" pitchFamily="34" charset="0"/>
                <a:cs typeface="Calibri" panose="020F0502020204030204" pitchFamily="34" charset="0"/>
              </a:rPr>
              <a:t>However</a:t>
            </a:r>
            <a:r>
              <a:rPr lang="en-GB" sz="2600" dirty="0">
                <a:latin typeface="Calibri" panose="020F0502020204030204" pitchFamily="34" charset="0"/>
                <a:cs typeface="Calibri" panose="020F0502020204030204" pitchFamily="34" charset="0"/>
              </a:rPr>
              <a:t>, there remained a number of complicated components that required machining. These were therefore resubmitted to the </a:t>
            </a:r>
            <a:r>
              <a:rPr lang="en-GB" sz="2600" dirty="0" smtClean="0">
                <a:latin typeface="Calibri" panose="020F0502020204030204" pitchFamily="34" charset="0"/>
                <a:cs typeface="Calibri" panose="020F0502020204030204" pitchFamily="34" charset="0"/>
              </a:rPr>
              <a:t>workshop.</a:t>
            </a:r>
            <a:endParaRPr lang="en-GB" sz="2600" dirty="0">
              <a:latin typeface="Calibri" panose="020F0502020204030204" pitchFamily="34" charset="0"/>
              <a:cs typeface="Calibri" panose="020F0502020204030204" pitchFamily="34" charset="0"/>
            </a:endParaRPr>
          </a:p>
          <a:p>
            <a:r>
              <a:rPr lang="en-GB" sz="2600" dirty="0">
                <a:latin typeface="Calibri" panose="020F0502020204030204" pitchFamily="34" charset="0"/>
                <a:cs typeface="Calibri" panose="020F0502020204030204" pitchFamily="34" charset="0"/>
              </a:rPr>
              <a:t>After the manufacturing stage had completed. I was involved in helping assemble the vehicle to allow for the testing phase to begin.</a:t>
            </a:r>
          </a:p>
          <a:p>
            <a:endParaRPr lang="en-GB" dirty="0"/>
          </a:p>
        </p:txBody>
      </p:sp>
    </p:spTree>
    <p:extLst>
      <p:ext uri="{BB962C8B-B14F-4D97-AF65-F5344CB8AC3E}">
        <p14:creationId xmlns:p14="http://schemas.microsoft.com/office/powerpoint/2010/main" val="1428093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alibri" panose="020F0502020204030204" pitchFamily="34" charset="0"/>
                <a:cs typeface="Calibri" panose="020F0502020204030204" pitchFamily="34" charset="0"/>
              </a:rPr>
              <a:t>Individual Contribution – </a:t>
            </a:r>
            <a:r>
              <a:rPr lang="en-GB" dirty="0" err="1">
                <a:latin typeface="Calibri" panose="020F0502020204030204" pitchFamily="34" charset="0"/>
                <a:cs typeface="Calibri" panose="020F0502020204030204" pitchFamily="34" charset="0"/>
              </a:rPr>
              <a:t>Hongfei</a:t>
            </a:r>
            <a:r>
              <a:rPr lang="en-GB" dirty="0">
                <a:latin typeface="Calibri" panose="020F0502020204030204" pitchFamily="34" charset="0"/>
                <a:cs typeface="Calibri" panose="020F0502020204030204" pitchFamily="34" charset="0"/>
              </a:rPr>
              <a:t> Chen</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GB" dirty="0">
                <a:latin typeface="Calibri" panose="020F0502020204030204" pitchFamily="34" charset="0"/>
              </a:rPr>
              <a:t>Main responsibilities through the whole process:</a:t>
            </a:r>
          </a:p>
          <a:p>
            <a:r>
              <a:rPr lang="en-GB" dirty="0">
                <a:latin typeface="Calibri" panose="020F0502020204030204" pitchFamily="34" charset="0"/>
              </a:rPr>
              <a:t>Take charge of designing the micro-control unit structure and GPS module </a:t>
            </a:r>
            <a:r>
              <a:rPr lang="en-GB" dirty="0" smtClean="0">
                <a:latin typeface="Calibri" panose="020F0502020204030204" pitchFamily="34" charset="0"/>
              </a:rPr>
              <a:t>choice</a:t>
            </a:r>
            <a:endParaRPr lang="en-GB" dirty="0">
              <a:latin typeface="Calibri" panose="020F0502020204030204" pitchFamily="34" charset="0"/>
            </a:endParaRPr>
          </a:p>
          <a:p>
            <a:r>
              <a:rPr lang="en-GB" dirty="0">
                <a:latin typeface="Calibri" panose="020F0502020204030204" pitchFamily="34" charset="0"/>
              </a:rPr>
              <a:t>Design and implement the wiring for the </a:t>
            </a:r>
            <a:r>
              <a:rPr lang="en-GB" dirty="0" err="1">
                <a:latin typeface="Calibri" panose="020F0502020204030204" pitchFamily="34" charset="0"/>
              </a:rPr>
              <a:t>μPod</a:t>
            </a:r>
            <a:r>
              <a:rPr lang="en-GB" dirty="0">
                <a:latin typeface="Calibri" panose="020F0502020204030204" pitchFamily="34" charset="0"/>
              </a:rPr>
              <a:t> </a:t>
            </a:r>
          </a:p>
          <a:p>
            <a:r>
              <a:rPr lang="en-GB" dirty="0">
                <a:latin typeface="Calibri" panose="020F0502020204030204" pitchFamily="34" charset="0"/>
              </a:rPr>
              <a:t>Test the speed control unit and build the vehicle motion node</a:t>
            </a:r>
          </a:p>
          <a:p>
            <a:r>
              <a:rPr lang="en-GB" dirty="0">
                <a:latin typeface="Calibri" panose="020F0502020204030204" pitchFamily="34" charset="0"/>
              </a:rPr>
              <a:t>Assist in the pod final testing</a:t>
            </a:r>
          </a:p>
          <a:p>
            <a:endParaRPr lang="en-GB" dirty="0">
              <a:latin typeface="Calibri" panose="020F0502020204030204" pitchFamily="34" charset="0"/>
            </a:endParaRPr>
          </a:p>
          <a:p>
            <a:endParaRPr lang="en-GB" dirty="0"/>
          </a:p>
        </p:txBody>
      </p:sp>
    </p:spTree>
    <p:extLst>
      <p:ext uri="{BB962C8B-B14F-4D97-AF65-F5344CB8AC3E}">
        <p14:creationId xmlns:p14="http://schemas.microsoft.com/office/powerpoint/2010/main" val="1209458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9CAD8-F1A2-450F-BB8D-347431E28B99}"/>
              </a:ext>
            </a:extLst>
          </p:cNvPr>
          <p:cNvSpPr>
            <a:spLocks noGrp="1"/>
          </p:cNvSpPr>
          <p:nvPr>
            <p:ph type="title"/>
          </p:nvPr>
        </p:nvSpPr>
        <p:spPr/>
        <p:txBody>
          <a:bodyPr>
            <a:normAutofit/>
          </a:bodyPr>
          <a:lstStyle/>
          <a:p>
            <a:r>
              <a:rPr lang="en-US" dirty="0" smtClean="0">
                <a:latin typeface="Calibri" panose="020F0502020204030204" pitchFamily="34" charset="0"/>
              </a:rPr>
              <a:t>Speed and steer control wiring</a:t>
            </a:r>
            <a:endParaRPr lang="en-US" dirty="0">
              <a:latin typeface="Calibri" panose="020F0502020204030204" pitchFamily="34" charset="0"/>
            </a:endParaRPr>
          </a:p>
        </p:txBody>
      </p:sp>
      <p:pic>
        <p:nvPicPr>
          <p:cNvPr id="5" name="Picture 5" descr="A close up of a device&#10;&#10;Description generated with high confidence">
            <a:extLst>
              <a:ext uri="{FF2B5EF4-FFF2-40B4-BE49-F238E27FC236}">
                <a16:creationId xmlns="" xmlns:a16="http://schemas.microsoft.com/office/drawing/2014/main" id="{F53B06B5-58A1-43BD-ABD6-2C392EAEB53F}"/>
              </a:ext>
            </a:extLst>
          </p:cNvPr>
          <p:cNvPicPr>
            <a:picLocks noGrp="1" noChangeAspect="1"/>
          </p:cNvPicPr>
          <p:nvPr>
            <p:ph sz="half" idx="1"/>
          </p:nvPr>
        </p:nvPicPr>
        <p:blipFill>
          <a:blip r:embed="rId2"/>
          <a:stretch>
            <a:fillRect/>
          </a:stretch>
        </p:blipFill>
        <p:spPr>
          <a:xfrm>
            <a:off x="478766" y="1828158"/>
            <a:ext cx="5612919" cy="4202500"/>
          </a:xfrm>
          <a:prstGeom prst="rect">
            <a:avLst/>
          </a:prstGeom>
        </p:spPr>
      </p:pic>
      <p:sp>
        <p:nvSpPr>
          <p:cNvPr id="4" name="Content Placeholder 3">
            <a:extLst>
              <a:ext uri="{FF2B5EF4-FFF2-40B4-BE49-F238E27FC236}">
                <a16:creationId xmlns="" xmlns:a16="http://schemas.microsoft.com/office/drawing/2014/main" id="{4C9ED33B-C949-4E09-ADA0-60BE27FA1BCF}"/>
              </a:ext>
            </a:extLst>
          </p:cNvPr>
          <p:cNvSpPr>
            <a:spLocks noGrp="1"/>
          </p:cNvSpPr>
          <p:nvPr>
            <p:ph sz="half" idx="2"/>
          </p:nvPr>
        </p:nvSpPr>
        <p:spPr/>
        <p:txBody>
          <a:bodyPr vert="horz" lIns="91440" tIns="45720" rIns="91440" bIns="45720" rtlCol="0" anchor="t">
            <a:normAutofit/>
          </a:bodyPr>
          <a:lstStyle/>
          <a:p>
            <a:r>
              <a:rPr lang="en-US" dirty="0">
                <a:latin typeface="Calibri" panose="020F0502020204030204" pitchFamily="34" charset="0"/>
              </a:rPr>
              <a:t>The speed </a:t>
            </a:r>
            <a:r>
              <a:rPr lang="en-US" dirty="0" smtClean="0">
                <a:latin typeface="Calibri" panose="020F0502020204030204" pitchFamily="34" charset="0"/>
              </a:rPr>
              <a:t>and steer control </a:t>
            </a:r>
            <a:r>
              <a:rPr lang="en-US" dirty="0">
                <a:latin typeface="Calibri" panose="020F0502020204030204" pitchFamily="34" charset="0"/>
              </a:rPr>
              <a:t>unit </a:t>
            </a:r>
            <a:r>
              <a:rPr lang="en-US" dirty="0" smtClean="0">
                <a:latin typeface="Calibri" panose="020F0502020204030204" pitchFamily="34" charset="0"/>
              </a:rPr>
              <a:t>consists </a:t>
            </a:r>
            <a:r>
              <a:rPr lang="en-US" dirty="0">
                <a:latin typeface="Calibri" panose="020F0502020204030204" pitchFamily="34" charset="0"/>
              </a:rPr>
              <a:t>of a servo motor, ESC, motor and battery</a:t>
            </a:r>
          </a:p>
          <a:p>
            <a:r>
              <a:rPr lang="en-US" dirty="0">
                <a:latin typeface="Calibri" panose="020F0502020204030204" pitchFamily="34" charset="0"/>
              </a:rPr>
              <a:t>The speed and the steering are tested </a:t>
            </a:r>
            <a:r>
              <a:rPr lang="en-US" dirty="0" smtClean="0">
                <a:latin typeface="Calibri" panose="020F0502020204030204" pitchFamily="34" charset="0"/>
              </a:rPr>
              <a:t>through the </a:t>
            </a:r>
            <a:r>
              <a:rPr lang="en-US" dirty="0">
                <a:latin typeface="Calibri" panose="020F0502020204030204" pitchFamily="34" charset="0"/>
              </a:rPr>
              <a:t>Arduino servo library</a:t>
            </a:r>
          </a:p>
          <a:p>
            <a:r>
              <a:rPr lang="en-US" dirty="0">
                <a:latin typeface="Calibri" panose="020F0502020204030204" pitchFamily="34" charset="0"/>
              </a:rPr>
              <a:t>Both are tested separately to find out </a:t>
            </a:r>
            <a:r>
              <a:rPr lang="en-US" dirty="0" smtClean="0">
                <a:latin typeface="Calibri" panose="020F0502020204030204" pitchFamily="34" charset="0"/>
              </a:rPr>
              <a:t>the operating limits </a:t>
            </a:r>
            <a:r>
              <a:rPr lang="en-US" dirty="0">
                <a:latin typeface="Calibri" panose="020F0502020204030204" pitchFamily="34" charset="0"/>
              </a:rPr>
              <a:t>and to develop the </a:t>
            </a:r>
            <a:r>
              <a:rPr lang="en-US" dirty="0" smtClean="0">
                <a:latin typeface="Calibri" panose="020F0502020204030204" pitchFamily="34" charset="0"/>
              </a:rPr>
              <a:t>functionality</a:t>
            </a:r>
            <a:endParaRPr lang="en-US" dirty="0">
              <a:latin typeface="Calibri" panose="020F0502020204030204" pitchFamily="34" charset="0"/>
            </a:endParaRPr>
          </a:p>
          <a:p>
            <a:endParaRPr lang="en-US" dirty="0"/>
          </a:p>
        </p:txBody>
      </p:sp>
    </p:spTree>
    <p:extLst>
      <p:ext uri="{BB962C8B-B14F-4D97-AF65-F5344CB8AC3E}">
        <p14:creationId xmlns:p14="http://schemas.microsoft.com/office/powerpoint/2010/main" val="1680171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solidFill>
                  <a:schemeClr val="tx2"/>
                </a:solidFill>
                <a:latin typeface="Calibri" panose="020F0502020204030204" pitchFamily="34" charset="0"/>
                <a:cs typeface="Calibri" panose="020F0502020204030204" pitchFamily="34" charset="0"/>
              </a:rPr>
              <a:t>Overview</a:t>
            </a:r>
          </a:p>
        </p:txBody>
      </p:sp>
      <p:sp>
        <p:nvSpPr>
          <p:cNvPr id="14" name="Content Placeholder 13"/>
          <p:cNvSpPr>
            <a:spLocks noGrp="1"/>
          </p:cNvSpPr>
          <p:nvPr>
            <p:ph idx="1"/>
          </p:nvPr>
        </p:nvSpPr>
        <p:spPr/>
        <p:txBody>
          <a:bodyPr/>
          <a:lstStyle/>
          <a:p>
            <a:pPr lvl="0"/>
            <a:r>
              <a:rPr lang="en-US" dirty="0">
                <a:latin typeface="Calibri" panose="020F0502020204030204" pitchFamily="34" charset="0"/>
                <a:cs typeface="Calibri" panose="020F0502020204030204" pitchFamily="34" charset="0"/>
              </a:rPr>
              <a:t>Project Review （Aims）</a:t>
            </a:r>
          </a:p>
          <a:p>
            <a:pPr lvl="0"/>
            <a:r>
              <a:rPr lang="en-US">
                <a:latin typeface="Calibri" panose="020F0502020204030204" pitchFamily="34" charset="0"/>
                <a:cs typeface="Calibri" panose="020F0502020204030204" pitchFamily="34" charset="0"/>
              </a:rPr>
              <a:t>Individual </a:t>
            </a:r>
            <a:r>
              <a:rPr lang="en-US" smtClean="0">
                <a:latin typeface="Calibri" panose="020F0502020204030204" pitchFamily="34" charset="0"/>
                <a:cs typeface="Calibri" panose="020F0502020204030204" pitchFamily="34" charset="0"/>
              </a:rPr>
              <a:t>Contributions</a:t>
            </a:r>
            <a:endParaRPr lang="en-US" dirty="0">
              <a:latin typeface="Calibri" panose="020F0502020204030204" pitchFamily="34" charset="0"/>
              <a:cs typeface="Calibri" panose="020F0502020204030204" pitchFamily="34" charset="0"/>
            </a:endParaRPr>
          </a:p>
          <a:p>
            <a:pPr lvl="0"/>
            <a:r>
              <a:rPr lang="en-US" dirty="0">
                <a:latin typeface="Calibri" panose="020F0502020204030204" pitchFamily="34" charset="0"/>
                <a:cs typeface="Calibri" panose="020F0502020204030204" pitchFamily="34" charset="0"/>
              </a:rPr>
              <a:t>Limitations of Overall Project</a:t>
            </a:r>
          </a:p>
          <a:p>
            <a:pPr lvl="0"/>
            <a:r>
              <a:rPr lang="en-US" dirty="0">
                <a:latin typeface="Calibri" panose="020F0502020204030204" pitchFamily="34" charset="0"/>
                <a:cs typeface="Calibri" panose="020F0502020204030204" pitchFamily="34" charset="0"/>
              </a:rPr>
              <a:t>Future Development </a:t>
            </a:r>
          </a:p>
          <a:p>
            <a:pPr lvl="0"/>
            <a:r>
              <a:rPr lang="en-US" dirty="0">
                <a:latin typeface="Calibri" panose="020F0502020204030204" pitchFamily="34" charset="0"/>
                <a:cs typeface="Calibri" panose="020F0502020204030204" pitchFamily="34" charset="0"/>
              </a:rPr>
              <a:t>Questions &amp; Discussion</a:t>
            </a:r>
          </a:p>
        </p:txBody>
      </p:sp>
    </p:spTree>
    <p:extLst>
      <p:ext uri="{BB962C8B-B14F-4D97-AF65-F5344CB8AC3E}">
        <p14:creationId xmlns:p14="http://schemas.microsoft.com/office/powerpoint/2010/main" val="34324163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7C7735-3677-486F-9A95-8A50C6B191DF}"/>
              </a:ext>
            </a:extLst>
          </p:cNvPr>
          <p:cNvSpPr>
            <a:spLocks noGrp="1"/>
          </p:cNvSpPr>
          <p:nvPr>
            <p:ph type="title"/>
          </p:nvPr>
        </p:nvSpPr>
        <p:spPr/>
        <p:txBody>
          <a:bodyPr>
            <a:normAutofit/>
          </a:bodyPr>
          <a:lstStyle/>
          <a:p>
            <a:r>
              <a:rPr lang="en-US" dirty="0" smtClean="0">
                <a:latin typeface="Calibri" panose="020F0502020204030204" pitchFamily="34" charset="0"/>
              </a:rPr>
              <a:t>Wiring implementation</a:t>
            </a:r>
            <a:endParaRPr lang="en-US" dirty="0">
              <a:latin typeface="Calibri" panose="020F0502020204030204" pitchFamily="34" charset="0"/>
            </a:endParaRPr>
          </a:p>
        </p:txBody>
      </p:sp>
      <p:pic>
        <p:nvPicPr>
          <p:cNvPr id="5" name="Picture 5" descr="A picture containing truck&#10;&#10;Description generated with high confidence">
            <a:extLst>
              <a:ext uri="{FF2B5EF4-FFF2-40B4-BE49-F238E27FC236}">
                <a16:creationId xmlns="" xmlns:a16="http://schemas.microsoft.com/office/drawing/2014/main" id="{BA332B55-CAD6-4415-AA2E-99DF3403847A}"/>
              </a:ext>
            </a:extLst>
          </p:cNvPr>
          <p:cNvPicPr>
            <a:picLocks noGrp="1" noChangeAspect="1"/>
          </p:cNvPicPr>
          <p:nvPr>
            <p:ph sz="half" idx="1"/>
          </p:nvPr>
        </p:nvPicPr>
        <p:blipFill>
          <a:blip r:embed="rId2"/>
          <a:stretch>
            <a:fillRect/>
          </a:stretch>
        </p:blipFill>
        <p:spPr>
          <a:xfrm>
            <a:off x="536276" y="2407046"/>
            <a:ext cx="5454768" cy="3087854"/>
          </a:xfrm>
          <a:prstGeom prst="rect">
            <a:avLst/>
          </a:prstGeom>
        </p:spPr>
      </p:pic>
      <p:sp>
        <p:nvSpPr>
          <p:cNvPr id="4" name="Content Placeholder 3">
            <a:extLst>
              <a:ext uri="{FF2B5EF4-FFF2-40B4-BE49-F238E27FC236}">
                <a16:creationId xmlns="" xmlns:a16="http://schemas.microsoft.com/office/drawing/2014/main" id="{EB94B227-BA1B-4126-AD84-CDE9FB98C7F5}"/>
              </a:ext>
            </a:extLst>
          </p:cNvPr>
          <p:cNvSpPr>
            <a:spLocks noGrp="1"/>
          </p:cNvSpPr>
          <p:nvPr>
            <p:ph sz="half" idx="2"/>
          </p:nvPr>
        </p:nvSpPr>
        <p:spPr>
          <a:xfrm>
            <a:off x="6287219" y="2228191"/>
            <a:ext cx="5181600" cy="4351338"/>
          </a:xfrm>
        </p:spPr>
        <p:txBody>
          <a:bodyPr vert="horz" lIns="91440" tIns="45720" rIns="91440" bIns="45720" rtlCol="0" anchor="t">
            <a:normAutofit/>
          </a:bodyPr>
          <a:lstStyle/>
          <a:p>
            <a:r>
              <a:rPr lang="en-US" dirty="0" smtClean="0">
                <a:latin typeface="Calibri" panose="020F0502020204030204" pitchFamily="34" charset="0"/>
              </a:rPr>
              <a:t>A 20mm*20mm </a:t>
            </a:r>
            <a:r>
              <a:rPr lang="en-US" dirty="0">
                <a:latin typeface="Calibri" panose="020F0502020204030204" pitchFamily="34" charset="0"/>
              </a:rPr>
              <a:t>hole </a:t>
            </a:r>
            <a:r>
              <a:rPr lang="en-US" dirty="0" smtClean="0">
                <a:latin typeface="Calibri" panose="020F0502020204030204" pitchFamily="34" charset="0"/>
              </a:rPr>
              <a:t>was cut into the upper plate</a:t>
            </a:r>
            <a:endParaRPr lang="en-US" dirty="0">
              <a:latin typeface="Calibri" panose="020F0502020204030204" pitchFamily="34" charset="0"/>
            </a:endParaRPr>
          </a:p>
          <a:p>
            <a:pPr algn="just"/>
            <a:r>
              <a:rPr lang="en-US" dirty="0">
                <a:latin typeface="Calibri" panose="020F0502020204030204" pitchFamily="34" charset="0"/>
              </a:rPr>
              <a:t>The battery is </a:t>
            </a:r>
            <a:r>
              <a:rPr lang="en-US" dirty="0" smtClean="0">
                <a:latin typeface="Calibri" panose="020F0502020204030204" pitchFamily="34" charset="0"/>
              </a:rPr>
              <a:t>moved to the </a:t>
            </a:r>
            <a:r>
              <a:rPr lang="en-US" dirty="0">
                <a:latin typeface="Calibri" panose="020F0502020204030204" pitchFamily="34" charset="0"/>
              </a:rPr>
              <a:t>upper </a:t>
            </a:r>
            <a:r>
              <a:rPr lang="en-US" dirty="0" smtClean="0">
                <a:latin typeface="Calibri" panose="020F0502020204030204" pitchFamily="34" charset="0"/>
              </a:rPr>
              <a:t>plate, </a:t>
            </a:r>
            <a:r>
              <a:rPr lang="en-US" dirty="0">
                <a:latin typeface="Calibri" panose="020F0502020204030204" pitchFamily="34" charset="0"/>
              </a:rPr>
              <a:t>which is different from the original design</a:t>
            </a:r>
          </a:p>
          <a:p>
            <a:endParaRPr lang="en-US" dirty="0"/>
          </a:p>
        </p:txBody>
      </p:sp>
    </p:spTree>
    <p:extLst>
      <p:ext uri="{BB962C8B-B14F-4D97-AF65-F5344CB8AC3E}">
        <p14:creationId xmlns:p14="http://schemas.microsoft.com/office/powerpoint/2010/main" val="346640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A847AE-2358-42A8-B09C-FBC2104533E3}"/>
              </a:ext>
            </a:extLst>
          </p:cNvPr>
          <p:cNvSpPr>
            <a:spLocks noGrp="1"/>
          </p:cNvSpPr>
          <p:nvPr>
            <p:ph type="title"/>
          </p:nvPr>
        </p:nvSpPr>
        <p:spPr/>
        <p:txBody>
          <a:bodyPr>
            <a:normAutofit/>
          </a:bodyPr>
          <a:lstStyle/>
          <a:p>
            <a:r>
              <a:rPr lang="en-GB" dirty="0" smtClean="0">
                <a:latin typeface="Calibri" panose="020F0502020204030204" pitchFamily="34" charset="0"/>
              </a:rPr>
              <a:t>Vehicle motion node – steering function</a:t>
            </a:r>
            <a:endParaRPr lang="en-US" dirty="0">
              <a:latin typeface="Calibri" panose="020F0502020204030204" pitchFamily="34" charset="0"/>
            </a:endParaRPr>
          </a:p>
        </p:txBody>
      </p:sp>
      <p:pic>
        <p:nvPicPr>
          <p:cNvPr id="5" name="Picture 5" descr="A close up of text on a white background&#10;&#10;Description generated with very high confidence">
            <a:extLst>
              <a:ext uri="{FF2B5EF4-FFF2-40B4-BE49-F238E27FC236}">
                <a16:creationId xmlns="" xmlns:a16="http://schemas.microsoft.com/office/drawing/2014/main" id="{F96238E7-8BC1-46A4-94C8-88FEA941D567}"/>
              </a:ext>
            </a:extLst>
          </p:cNvPr>
          <p:cNvPicPr>
            <a:picLocks noGrp="1" noChangeAspect="1"/>
          </p:cNvPicPr>
          <p:nvPr>
            <p:ph sz="half" idx="1"/>
          </p:nvPr>
        </p:nvPicPr>
        <p:blipFill>
          <a:blip r:embed="rId2"/>
          <a:stretch>
            <a:fillRect/>
          </a:stretch>
        </p:blipFill>
        <p:spPr>
          <a:xfrm>
            <a:off x="651295" y="2329201"/>
            <a:ext cx="5368504" cy="3229167"/>
          </a:xfrm>
          <a:prstGeom prst="rect">
            <a:avLst/>
          </a:prstGeo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 xmlns:a16="http://schemas.microsoft.com/office/drawing/2014/main" id="{CD7E1E26-8908-4951-9C8E-D31C205E5599}"/>
                  </a:ext>
                </a:extLst>
              </p:cNvPr>
              <p:cNvSpPr>
                <a:spLocks noGrp="1"/>
              </p:cNvSpPr>
              <p:nvPr>
                <p:ph sz="half" idx="2"/>
              </p:nvPr>
            </p:nvSpPr>
            <p:spPr>
              <a:xfrm>
                <a:off x="6172200" y="1825625"/>
                <a:ext cx="5630594" cy="4351338"/>
              </a:xfrm>
            </p:spPr>
            <p:txBody>
              <a:bodyPr vert="horz" lIns="91440" tIns="45720" rIns="91440" bIns="45720" rtlCol="0" anchor="t">
                <a:normAutofit lnSpcReduction="10000"/>
              </a:bodyPr>
              <a:lstStyle/>
              <a:p>
                <a:pPr algn="just"/>
                <a:r>
                  <a:rPr lang="en-GB" altLang="zh-CN" dirty="0">
                    <a:latin typeface="Calibri" panose="020F0502020204030204" pitchFamily="34" charset="0"/>
                  </a:rPr>
                  <a:t>The first step was to transfer the K to a certain angle of the vehicle body turning angle </a:t>
                </a:r>
                <a14:m>
                  <m:oMath xmlns:m="http://schemas.openxmlformats.org/officeDocument/2006/math">
                    <m:sSub>
                      <m:sSubPr>
                        <m:ctrlPr>
                          <a:rPr lang="zh-CN" altLang="zh-CN" i="1">
                            <a:latin typeface="Cambria Math" panose="02040503050406030204" pitchFamily="18" charset="0"/>
                          </a:rPr>
                        </m:ctrlPr>
                      </m:sSubPr>
                      <m:e>
                        <m:r>
                          <a:rPr lang="en-GB" altLang="zh-CN" i="1">
                            <a:latin typeface="Cambria Math" panose="02040503050406030204" pitchFamily="18" charset="0"/>
                          </a:rPr>
                          <m:t>𝜃</m:t>
                        </m:r>
                      </m:e>
                      <m:sub>
                        <m:r>
                          <a:rPr lang="en-GB" altLang="zh-CN" i="1">
                            <a:latin typeface="Cambria Math" panose="02040503050406030204" pitchFamily="18" charset="0"/>
                          </a:rPr>
                          <m:t>𝑖</m:t>
                        </m:r>
                      </m:sub>
                    </m:sSub>
                  </m:oMath>
                </a14:m>
                <a:endParaRPr lang="en-US" altLang="zh-CN" dirty="0">
                  <a:latin typeface="Calibri" panose="020F0502020204030204" pitchFamily="34" charset="0"/>
                </a:endParaRPr>
              </a:p>
              <a:p>
                <a:pPr marL="0" indent="0" algn="just">
                  <a:buNone/>
                </a:pP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GB" altLang="zh-CN" i="1">
                            <a:latin typeface="Cambria Math" panose="02040503050406030204" pitchFamily="18" charset="0"/>
                            <a:cs typeface="Times New Roman" panose="02020603050405020304" pitchFamily="18" charset="0"/>
                          </a:rPr>
                          <m:t>𝜃</m:t>
                        </m:r>
                      </m:e>
                      <m:sub>
                        <m:r>
                          <a:rPr lang="en-GB" altLang="zh-CN" i="1">
                            <a:latin typeface="Cambria Math" panose="02040503050406030204" pitchFamily="18" charset="0"/>
                            <a:cs typeface="Times New Roman" panose="02020603050405020304" pitchFamily="18" charset="0"/>
                          </a:rPr>
                          <m:t>𝑖</m:t>
                        </m:r>
                      </m:sub>
                    </m:sSub>
                    <m:r>
                      <a:rPr lang="en-GB" altLang="zh-CN">
                        <a:latin typeface="Cambria Math" panose="02040503050406030204" pitchFamily="18" charset="0"/>
                        <a:cs typeface="Times New Roman" panose="02020603050405020304" pitchFamily="18" charset="0"/>
                      </a:rPr>
                      <m:t>=</m:t>
                    </m:r>
                    <m:func>
                      <m:func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uncPr>
                      <m:fName>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GB" altLang="zh-CN">
                                <a:latin typeface="Cambria Math" panose="02040503050406030204" pitchFamily="18" charset="0"/>
                                <a:cs typeface="Times New Roman" panose="02020603050405020304" pitchFamily="18" charset="0"/>
                              </a:rPr>
                              <m:t>tan</m:t>
                            </m:r>
                          </m:e>
                          <m:sup>
                            <m:r>
                              <a:rPr lang="en-GB" altLang="zh-CN" i="1">
                                <a:latin typeface="Cambria Math" panose="02040503050406030204" pitchFamily="18" charset="0"/>
                                <a:cs typeface="Times New Roman" panose="02020603050405020304" pitchFamily="18" charset="0"/>
                              </a:rPr>
                              <m:t>−</m:t>
                            </m:r>
                            <m:r>
                              <a:rPr lang="en-GB" altLang="zh-CN">
                                <a:latin typeface="Cambria Math" panose="02040503050406030204" pitchFamily="18" charset="0"/>
                                <a:cs typeface="Times New Roman" panose="02020603050405020304" pitchFamily="18" charset="0"/>
                              </a:rPr>
                              <m:t>1</m:t>
                            </m:r>
                          </m:sup>
                        </m:sSup>
                      </m:fName>
                      <m:e>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GB" altLang="zh-CN" i="1">
                                <a:latin typeface="Cambria Math" panose="02040503050406030204" pitchFamily="18" charset="0"/>
                                <a:cs typeface="Times New Roman" panose="02020603050405020304" pitchFamily="18" charset="0"/>
                              </a:rPr>
                              <m:t>±0.5</m:t>
                            </m:r>
                            <m:f>
                              <m:fPr>
                                <m:type m:val="li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GB" altLang="zh-CN" i="1">
                                    <a:latin typeface="Cambria Math" panose="02040503050406030204" pitchFamily="18" charset="0"/>
                                    <a:cs typeface="Times New Roman" panose="02020603050405020304" pitchFamily="18" charset="0"/>
                                  </a:rPr>
                                  <m:t>𝑟𝑎𝑑</m:t>
                                </m:r>
                              </m:num>
                              <m:den>
                                <m:r>
                                  <a:rPr lang="en-GB" altLang="zh-CN" i="1">
                                    <a:latin typeface="Cambria Math" panose="02040503050406030204" pitchFamily="18" charset="0"/>
                                    <a:cs typeface="Times New Roman" panose="02020603050405020304" pitchFamily="18" charset="0"/>
                                  </a:rPr>
                                  <m:t>𝑚</m:t>
                                </m:r>
                              </m:den>
                            </m:f>
                            <m:r>
                              <a:rPr lang="en-GB" altLang="zh-CN" i="1">
                                <a:latin typeface="Cambria Math" panose="02040503050406030204" pitchFamily="18" charset="0"/>
                                <a:cs typeface="Times New Roman" panose="02020603050405020304" pitchFamily="18" charset="0"/>
                              </a:rPr>
                              <m:t>×0.19 </m:t>
                            </m:r>
                            <m:r>
                              <a:rPr lang="en-GB" altLang="zh-CN" i="1">
                                <a:latin typeface="Cambria Math" panose="02040503050406030204" pitchFamily="18" charset="0"/>
                                <a:cs typeface="Times New Roman" panose="02020603050405020304" pitchFamily="18" charset="0"/>
                              </a:rPr>
                              <m:t>𝑚</m:t>
                            </m:r>
                          </m:e>
                        </m:d>
                        <m:r>
                          <a:rPr lang="en-GB" altLang="zh-CN" i="1">
                            <a:latin typeface="Cambria Math" panose="02040503050406030204" pitchFamily="18" charset="0"/>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GB" altLang="zh-CN" i="1">
                                <a:latin typeface="Cambria Math" panose="02040503050406030204" pitchFamily="18" charset="0"/>
                                <a:cs typeface="Times New Roman" panose="02020603050405020304" pitchFamily="18" charset="0"/>
                              </a:rPr>
                              <m:t>180</m:t>
                            </m:r>
                          </m:num>
                          <m:den>
                            <m:r>
                              <a:rPr lang="en-GB" altLang="zh-CN" i="1">
                                <a:latin typeface="Cambria Math" panose="02040503050406030204" pitchFamily="18" charset="0"/>
                                <a:cs typeface="Times New Roman" panose="02020603050405020304" pitchFamily="18" charset="0"/>
                              </a:rPr>
                              <m:t>𝜋</m:t>
                            </m:r>
                          </m:den>
                        </m:f>
                      </m:e>
                    </m:func>
                  </m:oMath>
                </a14:m>
                <a:r>
                  <a:rPr lang="en-GB" altLang="zh-CN" dirty="0">
                    <a:latin typeface="Calibri" panose="020F0502020204030204" pitchFamily="34" charset="0"/>
                    <a:cs typeface="Times New Roman" panose="02020603050405020304" pitchFamily="18" charset="0"/>
                  </a:rPr>
                  <a:t> = </a:t>
                </a:r>
                <a14:m>
                  <m:oMath xmlns:m="http://schemas.openxmlformats.org/officeDocument/2006/math">
                    <m:r>
                      <a:rPr lang="en-GB" altLang="zh-CN">
                        <a:latin typeface="Cambria Math" panose="02040503050406030204" pitchFamily="18" charset="0"/>
                        <a:cs typeface="Times New Roman" panose="02020603050405020304" pitchFamily="18" charset="0"/>
                      </a:rPr>
                      <m:t>±</m:t>
                    </m:r>
                  </m:oMath>
                </a14:m>
                <a:r>
                  <a:rPr lang="en-GB" altLang="zh-CN" dirty="0">
                    <a:latin typeface="Calibri" panose="020F0502020204030204" pitchFamily="34" charset="0"/>
                    <a:cs typeface="Times New Roman" panose="02020603050405020304" pitchFamily="18" charset="0"/>
                  </a:rPr>
                  <a:t>5.43</a:t>
                </a:r>
                <a:r>
                  <a:rPr lang="en-GB" altLang="zh-CN" dirty="0">
                    <a:latin typeface="Calibri" panose="020F0502020204030204" pitchFamily="34" charset="0"/>
                    <a:cs typeface="Calibri" panose="020F0502020204030204" pitchFamily="34" charset="0"/>
                  </a:rPr>
                  <a:t>°</a:t>
                </a:r>
                <a:endParaRPr lang="en-US" altLang="zh-CN" dirty="0">
                  <a:latin typeface="Calibri" panose="020F0502020204030204" pitchFamily="34" charset="0"/>
                </a:endParaRPr>
              </a:p>
              <a:p>
                <a:pPr algn="just"/>
                <a:r>
                  <a:rPr lang="en-GB" altLang="zh-CN" dirty="0">
                    <a:latin typeface="Calibri" panose="020F0502020204030204" pitchFamily="34" charset="0"/>
                  </a:rPr>
                  <a:t>The K value was set to range </a:t>
                </a:r>
                <a:r>
                  <a:rPr lang="en-GB" altLang="zh-CN" dirty="0" smtClean="0">
                    <a:latin typeface="Calibri" panose="020F0502020204030204" pitchFamily="34" charset="0"/>
                  </a:rPr>
                  <a:t>from	-5 </a:t>
                </a:r>
                <a:r>
                  <a:rPr lang="en-GB" altLang="zh-CN" dirty="0">
                    <a:latin typeface="Calibri" panose="020F0502020204030204" pitchFamily="34" charset="0"/>
                  </a:rPr>
                  <a:t>to 5</a:t>
                </a:r>
              </a:p>
              <a:p>
                <a:pPr algn="just"/>
                <a:r>
                  <a:rPr lang="en-GB" altLang="zh-CN" sz="2400" dirty="0">
                    <a:latin typeface="Calibri" panose="020F0502020204030204" pitchFamily="34" charset="0"/>
                  </a:rPr>
                  <a:t>The mapping relations between servo and realistic angle:  </a:t>
                </a:r>
              </a:p>
              <a:p>
                <a:pPr marL="0" indent="0" algn="just">
                  <a:buNone/>
                </a:pPr>
                <a:r>
                  <a:rPr lang="en-GB" altLang="zh-CN" sz="2600" dirty="0">
                    <a:solidFill>
                      <a:prstClr val="black"/>
                    </a:solidFill>
                    <a:latin typeface="Calibri" panose="020F0502020204030204" pitchFamily="34" charset="0"/>
                  </a:rPr>
                  <a:t>15</a:t>
                </a:r>
                <a14:m>
                  <m:oMath xmlns:m="http://schemas.openxmlformats.org/officeDocument/2006/math">
                    <m:r>
                      <a:rPr lang="en-US" altLang="zh-CN" sz="2600">
                        <a:solidFill>
                          <a:prstClr val="black"/>
                        </a:solidFill>
                        <a:latin typeface="Cambria Math" panose="02040503050406030204" pitchFamily="18" charset="0"/>
                      </a:rPr>
                      <m:t>5</m:t>
                    </m:r>
                    <m:r>
                      <a:rPr lang="en-GB" altLang="zh-CN" sz="2600">
                        <a:solidFill>
                          <a:prstClr val="black"/>
                        </a:solidFill>
                        <a:latin typeface="Cambria Math" panose="02040503050406030204" pitchFamily="18" charset="0"/>
                      </a:rPr>
                      <m:t>°</m:t>
                    </m:r>
                  </m:oMath>
                </a14:m>
                <a:r>
                  <a:rPr lang="en-GB" altLang="zh-CN" sz="2600" dirty="0">
                    <a:solidFill>
                      <a:prstClr val="black"/>
                    </a:solidFill>
                    <a:latin typeface="Calibri" panose="020F0502020204030204" pitchFamily="34" charset="0"/>
                  </a:rPr>
                  <a:t> </a:t>
                </a:r>
                <a14:m>
                  <m:oMath xmlns:m="http://schemas.openxmlformats.org/officeDocument/2006/math">
                    <m:r>
                      <a:rPr lang="en-GB" altLang="zh-CN" sz="2600">
                        <a:solidFill>
                          <a:prstClr val="black"/>
                        </a:solidFill>
                        <a:latin typeface="Cambria Math" panose="02040503050406030204" pitchFamily="18" charset="0"/>
                      </a:rPr>
                      <m:t>→</m:t>
                    </m:r>
                    <m:r>
                      <a:rPr lang="en-US" altLang="zh-CN" sz="2600">
                        <a:solidFill>
                          <a:prstClr val="black"/>
                        </a:solidFill>
                        <a:latin typeface="Cambria Math" panose="02040503050406030204" pitchFamily="18" charset="0"/>
                      </a:rPr>
                      <m:t>5.43</m:t>
                    </m:r>
                    <m:r>
                      <a:rPr lang="en-GB" altLang="zh-CN" sz="2600">
                        <a:solidFill>
                          <a:prstClr val="black"/>
                        </a:solidFill>
                        <a:latin typeface="Cambria Math" panose="02040503050406030204" pitchFamily="18" charset="0"/>
                      </a:rPr>
                      <m:t>, </m:t>
                    </m:r>
                    <m:r>
                      <a:rPr lang="en-US" altLang="zh-CN" sz="2600">
                        <a:solidFill>
                          <a:prstClr val="black"/>
                        </a:solidFill>
                        <a:latin typeface="Cambria Math" panose="02040503050406030204" pitchFamily="18" charset="0"/>
                      </a:rPr>
                      <m:t>48</m:t>
                    </m:r>
                    <m:r>
                      <a:rPr lang="en-GB" altLang="zh-CN" sz="2600">
                        <a:solidFill>
                          <a:prstClr val="black"/>
                        </a:solidFill>
                        <a:latin typeface="Cambria Math" panose="02040503050406030204" pitchFamily="18" charset="0"/>
                      </a:rPr>
                      <m:t>°→</m:t>
                    </m:r>
                    <m:r>
                      <a:rPr lang="en-US" altLang="zh-CN" sz="2600">
                        <a:solidFill>
                          <a:prstClr val="black"/>
                        </a:solidFill>
                        <a:latin typeface="Cambria Math" panose="02040503050406030204" pitchFamily="18" charset="0"/>
                      </a:rPr>
                      <m:t>−5.43</m:t>
                    </m:r>
                  </m:oMath>
                </a14:m>
                <a:endParaRPr lang="zh-CN" altLang="en-US" dirty="0">
                  <a:latin typeface="Calibri" panose="020F0502020204030204" pitchFamily="34" charset="0"/>
                </a:endParaRPr>
              </a:p>
              <a:p>
                <a:endParaRPr lang="en-US" dirty="0"/>
              </a:p>
            </p:txBody>
          </p:sp>
        </mc:Choice>
        <mc:Fallback xmlns="">
          <p:sp>
            <p:nvSpPr>
              <p:cNvPr id="4" name="Content Placeholder 3">
                <a:extLst>
                  <a:ext uri="{FF2B5EF4-FFF2-40B4-BE49-F238E27FC236}">
                    <a16:creationId xmlns:a16="http://schemas.microsoft.com/office/drawing/2014/main" id="{CD7E1E26-8908-4951-9C8E-D31C205E5599}"/>
                  </a:ext>
                </a:extLst>
              </p:cNvPr>
              <p:cNvSpPr>
                <a:spLocks noGrp="1" noRot="1" noChangeAspect="1" noMove="1" noResize="1" noEditPoints="1" noAdjustHandles="1" noChangeArrowheads="1" noChangeShapeType="1" noTextEdit="1"/>
              </p:cNvSpPr>
              <p:nvPr>
                <p:ph sz="half" idx="2"/>
              </p:nvPr>
            </p:nvSpPr>
            <p:spPr>
              <a:xfrm>
                <a:off x="6172200" y="1825625"/>
                <a:ext cx="5630594" cy="4351338"/>
              </a:xfrm>
              <a:blipFill>
                <a:blip r:embed="rId3"/>
                <a:stretch>
                  <a:fillRect l="-1950" t="-3081" r="-2167"/>
                </a:stretch>
              </a:blipFill>
            </p:spPr>
            <p:txBody>
              <a:bodyPr/>
              <a:lstStyle/>
              <a:p>
                <a:r>
                  <a:rPr lang="en-US">
                    <a:noFill/>
                  </a:rPr>
                  <a:t> </a:t>
                </a:r>
              </a:p>
            </p:txBody>
          </p:sp>
        </mc:Fallback>
      </mc:AlternateContent>
    </p:spTree>
    <p:extLst>
      <p:ext uri="{BB962C8B-B14F-4D97-AF65-F5344CB8AC3E}">
        <p14:creationId xmlns:p14="http://schemas.microsoft.com/office/powerpoint/2010/main" val="2627275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25BB48-8B4E-415F-8C46-426B65E69CC1}"/>
              </a:ext>
            </a:extLst>
          </p:cNvPr>
          <p:cNvSpPr>
            <a:spLocks noGrp="1"/>
          </p:cNvSpPr>
          <p:nvPr>
            <p:ph type="title"/>
          </p:nvPr>
        </p:nvSpPr>
        <p:spPr/>
        <p:txBody>
          <a:bodyPr>
            <a:normAutofit/>
          </a:bodyPr>
          <a:lstStyle/>
          <a:p>
            <a:r>
              <a:rPr lang="en-GB" dirty="0" smtClean="0">
                <a:latin typeface="Calibri" panose="020F0502020204030204" pitchFamily="34" charset="0"/>
              </a:rPr>
              <a:t>Vehicle motion node – speed function</a:t>
            </a:r>
            <a:endParaRPr lang="en-US"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4D60617-A23C-479A-9C45-2F000C519CA3}"/>
                  </a:ext>
                </a:extLst>
              </p:cNvPr>
              <p:cNvSpPr>
                <a:spLocks noGrp="1"/>
              </p:cNvSpPr>
              <p:nvPr>
                <p:ph sz="half" idx="1"/>
              </p:nvPr>
            </p:nvSpPr>
            <p:spPr/>
            <p:txBody>
              <a:bodyPr vert="horz" lIns="91440" tIns="45720" rIns="91440" bIns="45720" rtlCol="0" anchor="t">
                <a:normAutofit fontScale="85000" lnSpcReduction="20000"/>
              </a:bodyPr>
              <a:lstStyle/>
              <a:p>
                <a:pPr lvl="0" algn="just"/>
                <a:r>
                  <a:rPr lang="en-GB" altLang="zh-CN" sz="3100" dirty="0" smtClean="0">
                    <a:solidFill>
                      <a:prstClr val="black"/>
                    </a:solidFill>
                    <a:latin typeface="Calibri" panose="020F0502020204030204" pitchFamily="34" charset="0"/>
                  </a:rPr>
                  <a:t>The speed equals to the product of the circumference of </a:t>
                </a:r>
                <a:r>
                  <a:rPr lang="en-GB" altLang="zh-CN" sz="3100" dirty="0">
                    <a:solidFill>
                      <a:prstClr val="black"/>
                    </a:solidFill>
                    <a:latin typeface="Calibri" panose="020F0502020204030204" pitchFamily="34" charset="0"/>
                  </a:rPr>
                  <a:t>the wheel and the RPM</a:t>
                </a:r>
              </a:p>
              <a:p>
                <a:pPr lvl="0" algn="just"/>
                <a:r>
                  <a:rPr lang="en-GB" altLang="zh-CN" sz="3100" dirty="0" smtClean="0">
                    <a:solidFill>
                      <a:prstClr val="black"/>
                    </a:solidFill>
                    <a:latin typeface="Calibri" panose="020F0502020204030204" pitchFamily="34" charset="0"/>
                  </a:rPr>
                  <a:t>An equation for the RPM was formed</a:t>
                </a:r>
                <a:endParaRPr lang="en-GB" altLang="zh-CN" sz="3100" dirty="0">
                  <a:solidFill>
                    <a:prstClr val="black"/>
                  </a:solidFill>
                  <a:latin typeface="Calibri" panose="020F0502020204030204" pitchFamily="34" charset="0"/>
                </a:endParaRPr>
              </a:p>
              <a:p>
                <a:pPr lvl="0" algn="just"/>
                <a:r>
                  <a:rPr lang="en-GB" altLang="zh-CN" sz="3100" dirty="0">
                    <a:solidFill>
                      <a:prstClr val="black"/>
                    </a:solidFill>
                    <a:latin typeface="Calibri" panose="020F0502020204030204" pitchFamily="34" charset="0"/>
                  </a:rPr>
                  <a:t>The final required </a:t>
                </a:r>
                <a:r>
                  <a:rPr lang="en-GB" altLang="zh-CN" sz="3100" dirty="0" smtClean="0">
                    <a:solidFill>
                      <a:prstClr val="black"/>
                    </a:solidFill>
                    <a:latin typeface="Calibri" panose="020F0502020204030204" pitchFamily="34" charset="0"/>
                  </a:rPr>
                  <a:t>RPM </a:t>
                </a:r>
                <a:r>
                  <a:rPr lang="en-GB" altLang="zh-CN" sz="3100" dirty="0">
                    <a:solidFill>
                      <a:prstClr val="black"/>
                    </a:solidFill>
                    <a:latin typeface="Calibri" panose="020F0502020204030204" pitchFamily="34" charset="0"/>
                  </a:rPr>
                  <a:t>function</a:t>
                </a:r>
              </a:p>
              <a:p>
                <a:pPr lvl="0" algn="just"/>
                <a:r>
                  <a:rPr lang="en-GB" altLang="zh-CN" sz="3100" dirty="0">
                    <a:solidFill>
                      <a:prstClr val="black"/>
                    </a:solidFill>
                    <a:latin typeface="Calibri" panose="020F0502020204030204" pitchFamily="34" charset="0"/>
                  </a:rPr>
                  <a:t>The mapping relations between the position to write to the ESC and the motor </a:t>
                </a:r>
                <a:r>
                  <a:rPr lang="en-GB" altLang="zh-CN" sz="3100" dirty="0" smtClean="0">
                    <a:solidFill>
                      <a:prstClr val="black"/>
                    </a:solidFill>
                    <a:latin typeface="Calibri" panose="020F0502020204030204" pitchFamily="34" charset="0"/>
                  </a:rPr>
                  <a:t>RPM </a:t>
                </a:r>
                <a:r>
                  <a:rPr lang="en-GB" altLang="zh-CN" sz="3100" dirty="0">
                    <a:solidFill>
                      <a:prstClr val="black"/>
                    </a:solidFill>
                    <a:latin typeface="Calibri" panose="020F0502020204030204" pitchFamily="34" charset="0"/>
                  </a:rPr>
                  <a:t>is: </a:t>
                </a:r>
                <a:endParaRPr lang="en-GB" altLang="zh-CN" sz="3100" dirty="0" smtClean="0">
                  <a:solidFill>
                    <a:prstClr val="black"/>
                  </a:solidFill>
                  <a:latin typeface="Calibri" panose="020F0502020204030204" pitchFamily="34" charset="0"/>
                </a:endParaRPr>
              </a:p>
              <a:p>
                <a:pPr lvl="0" algn="just"/>
                <a:r>
                  <a:rPr lang="en-GB" altLang="zh-CN" sz="3100" dirty="0" smtClean="0">
                    <a:solidFill>
                      <a:prstClr val="black"/>
                    </a:solidFill>
                    <a:latin typeface="Calibri" panose="020F0502020204030204" pitchFamily="34" charset="0"/>
                  </a:rPr>
                  <a:t>180</a:t>
                </a:r>
                <a14:m>
                  <m:oMath xmlns:m="http://schemas.openxmlformats.org/officeDocument/2006/math">
                    <m:r>
                      <a:rPr lang="en-GB" altLang="zh-CN" sz="3100">
                        <a:solidFill>
                          <a:prstClr val="black"/>
                        </a:solidFill>
                        <a:latin typeface="Cambria Math" panose="02040503050406030204" pitchFamily="18" charset="0"/>
                      </a:rPr>
                      <m:t>°</m:t>
                    </m:r>
                  </m:oMath>
                </a14:m>
                <a:r>
                  <a:rPr lang="en-GB" altLang="zh-CN" sz="3100" dirty="0">
                    <a:solidFill>
                      <a:prstClr val="black"/>
                    </a:solidFill>
                    <a:latin typeface="Calibri" panose="020F0502020204030204" pitchFamily="34" charset="0"/>
                  </a:rPr>
                  <a:t> </a:t>
                </a:r>
                <a14:m>
                  <m:oMath xmlns:m="http://schemas.openxmlformats.org/officeDocument/2006/math">
                    <m:r>
                      <a:rPr lang="en-GB" altLang="zh-CN" sz="3100">
                        <a:solidFill>
                          <a:prstClr val="black"/>
                        </a:solidFill>
                        <a:latin typeface="Cambria Math" panose="02040503050406030204" pitchFamily="18" charset="0"/>
                      </a:rPr>
                      <m:t>→</m:t>
                    </m:r>
                    <m:r>
                      <m:rPr>
                        <m:sty m:val="p"/>
                      </m:rPr>
                      <a:rPr lang="en-GB" altLang="zh-CN" sz="3100">
                        <a:solidFill>
                          <a:prstClr val="black"/>
                        </a:solidFill>
                        <a:latin typeface="Cambria Math" panose="02040503050406030204" pitchFamily="18" charset="0"/>
                      </a:rPr>
                      <m:t>RPM</m:t>
                    </m:r>
                    <m:r>
                      <a:rPr lang="en-GB" altLang="zh-CN" sz="3100">
                        <a:solidFill>
                          <a:prstClr val="black"/>
                        </a:solidFill>
                        <a:latin typeface="Cambria Math" panose="02040503050406030204" pitchFamily="18" charset="0"/>
                      </a:rPr>
                      <m:t>=10212, </m:t>
                    </m:r>
                  </m:oMath>
                </a14:m>
                <a:endParaRPr lang="en-GB" altLang="zh-CN" sz="3100" dirty="0" smtClean="0">
                  <a:solidFill>
                    <a:prstClr val="black"/>
                  </a:solidFill>
                  <a:latin typeface="Cambria Math" panose="02040503050406030204" pitchFamily="18" charset="0"/>
                </a:endParaRPr>
              </a:p>
              <a:p>
                <a:pPr lvl="0" algn="just"/>
                <a14:m>
                  <m:oMath xmlns:m="http://schemas.openxmlformats.org/officeDocument/2006/math">
                    <m:r>
                      <a:rPr lang="en-GB" altLang="zh-CN" sz="3100">
                        <a:solidFill>
                          <a:prstClr val="black"/>
                        </a:solidFill>
                        <a:latin typeface="Cambria Math" panose="02040503050406030204" pitchFamily="18" charset="0"/>
                      </a:rPr>
                      <m:t>60°→</m:t>
                    </m:r>
                    <m:r>
                      <m:rPr>
                        <m:sty m:val="p"/>
                      </m:rPr>
                      <a:rPr lang="en-GB" altLang="zh-CN" sz="3100">
                        <a:solidFill>
                          <a:prstClr val="black"/>
                        </a:solidFill>
                        <a:latin typeface="Cambria Math" panose="02040503050406030204" pitchFamily="18" charset="0"/>
                      </a:rPr>
                      <m:t>RPM</m:t>
                    </m:r>
                    <m:r>
                      <a:rPr lang="en-GB" altLang="zh-CN" sz="3100">
                        <a:solidFill>
                          <a:prstClr val="black"/>
                        </a:solidFill>
                        <a:latin typeface="Cambria Math" panose="02040503050406030204" pitchFamily="18" charset="0"/>
                      </a:rPr>
                      <m:t>=0. </m:t>
                    </m:r>
                  </m:oMath>
                </a14:m>
                <a:endParaRPr lang="zh-CN" altLang="en-US" sz="3100" dirty="0">
                  <a:solidFill>
                    <a:prstClr val="black"/>
                  </a:solidFill>
                  <a:latin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4D60617-A23C-479A-9C45-2F000C519CA3}"/>
                  </a:ext>
                </a:extLst>
              </p:cNvPr>
              <p:cNvSpPr>
                <a:spLocks noGrp="1" noRot="1" noChangeAspect="1" noMove="1" noResize="1" noEditPoints="1" noAdjustHandles="1" noChangeArrowheads="1" noChangeShapeType="1" noTextEdit="1"/>
              </p:cNvSpPr>
              <p:nvPr>
                <p:ph sz="half" idx="1"/>
              </p:nvPr>
            </p:nvSpPr>
            <p:spPr>
              <a:blipFill>
                <a:blip r:embed="rId2"/>
                <a:stretch>
                  <a:fillRect l="-1882" t="-3501" r="-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 xmlns:a16="http://schemas.microsoft.com/office/drawing/2014/main" id="{BB50DEF0-44B6-4C5E-94A4-6583F59C1DE4}"/>
                  </a:ext>
                </a:extLst>
              </p:cNvPr>
              <p:cNvSpPr>
                <a:spLocks noGrp="1"/>
              </p:cNvSpPr>
              <p:nvPr>
                <p:ph sz="half" idx="2"/>
              </p:nvPr>
            </p:nvSpPr>
            <p:spPr>
              <a:xfrm>
                <a:off x="6172202" y="1690688"/>
                <a:ext cx="5181600" cy="4351338"/>
              </a:xfrm>
            </p:spPr>
            <p:txBody>
              <a:bodyPr vert="horz" lIns="91440" tIns="45720" rIns="91440" bIns="45720" rtlCol="0" anchor="t">
                <a:normAutofit fontScale="85000" lnSpcReduction="20000"/>
              </a:bodyPr>
              <a:lstStyle/>
              <a:p>
                <a:endParaRPr lang="en-US"/>
              </a:p>
              <a:p>
                <a:pPr lvl="0" algn="just">
                  <a:lnSpc>
                    <a:spcPct val="115000"/>
                  </a:lnSpc>
                  <a:spcBef>
                    <a:spcPts val="600"/>
                  </a:spcBef>
                  <a:spcAft>
                    <a:spcPts val="1200"/>
                  </a:spcAft>
                </a:pPr>
                <a:r>
                  <a:rPr lang="zh-CN" altLang="zh-CN" dirty="0">
                    <a:solidFill>
                      <a:prstClr val="black"/>
                    </a:solidFill>
                    <a:latin typeface="Calibri" panose="020F0502020204030204" pitchFamily="34" charset="0"/>
                    <a:cs typeface="Times New Roman" panose="02020603050405020304" pitchFamily="18" charset="0"/>
                  </a:rPr>
                  <a:t> </a:t>
                </a:r>
                <a14:m>
                  <m:oMath xmlns:m="http://schemas.openxmlformats.org/officeDocument/2006/math">
                    <m:f>
                      <m:fPr>
                        <m:ctrlPr>
                          <a:rPr lang="zh-CN" altLang="zh-CN"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altLang="zh-CN" i="1">
                            <a:solidFill>
                              <a:prstClr val="black"/>
                            </a:solidFill>
                            <a:latin typeface="Cambria Math" panose="02040503050406030204" pitchFamily="18" charset="0"/>
                            <a:cs typeface="Times New Roman" panose="02020603050405020304" pitchFamily="18" charset="0"/>
                          </a:rPr>
                          <m:t>𝜋</m:t>
                        </m:r>
                        <m:sSub>
                          <m:sSubPr>
                            <m:ctrlPr>
                              <a:rPr lang="zh-CN" altLang="zh-CN"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altLang="zh-CN" i="1">
                                <a:solidFill>
                                  <a:prstClr val="black"/>
                                </a:solidFill>
                                <a:latin typeface="Cambria Math" panose="02040503050406030204" pitchFamily="18" charset="0"/>
                                <a:cs typeface="Times New Roman" panose="02020603050405020304" pitchFamily="18" charset="0"/>
                              </a:rPr>
                              <m:t>𝑑</m:t>
                            </m:r>
                          </m:e>
                          <m:sub>
                            <m:r>
                              <a:rPr lang="en-GB" altLang="zh-CN" i="1">
                                <a:solidFill>
                                  <a:prstClr val="black"/>
                                </a:solidFill>
                                <a:latin typeface="Cambria Math" panose="02040503050406030204" pitchFamily="18" charset="0"/>
                                <a:cs typeface="Times New Roman" panose="02020603050405020304" pitchFamily="18" charset="0"/>
                              </a:rPr>
                              <m:t>𝑤h𝑒𝑒𝑙</m:t>
                            </m:r>
                            <m:r>
                              <a:rPr lang="en-GB" altLang="zh-CN" i="1">
                                <a:solidFill>
                                  <a:prstClr val="black"/>
                                </a:solidFill>
                                <a:latin typeface="Cambria Math" panose="02040503050406030204" pitchFamily="18" charset="0"/>
                                <a:cs typeface="Times New Roman" panose="02020603050405020304" pitchFamily="18" charset="0"/>
                              </a:rPr>
                              <m:t>×</m:t>
                            </m:r>
                            <m:r>
                              <a:rPr lang="en-GB" altLang="zh-CN" i="1">
                                <a:solidFill>
                                  <a:prstClr val="black"/>
                                </a:solidFill>
                                <a:latin typeface="Cambria Math" panose="02040503050406030204" pitchFamily="18" charset="0"/>
                                <a:cs typeface="Times New Roman" panose="02020603050405020304" pitchFamily="18" charset="0"/>
                              </a:rPr>
                              <m:t>𝑅𝑃𝑀</m:t>
                            </m:r>
                          </m:sub>
                        </m:sSub>
                      </m:num>
                      <m:den>
                        <m:r>
                          <a:rPr lang="en-GB" altLang="zh-CN" i="1">
                            <a:solidFill>
                              <a:prstClr val="black"/>
                            </a:solidFill>
                            <a:latin typeface="Cambria Math" panose="02040503050406030204" pitchFamily="18" charset="0"/>
                            <a:cs typeface="Times New Roman" panose="02020603050405020304" pitchFamily="18" charset="0"/>
                          </a:rPr>
                          <m:t>60 </m:t>
                        </m:r>
                        <m:r>
                          <a:rPr lang="en-GB" altLang="zh-CN" i="1">
                            <a:solidFill>
                              <a:prstClr val="black"/>
                            </a:solidFill>
                            <a:latin typeface="Cambria Math" panose="02040503050406030204" pitchFamily="18" charset="0"/>
                            <a:cs typeface="Times New Roman" panose="02020603050405020304" pitchFamily="18" charset="0"/>
                          </a:rPr>
                          <m:t>𝑠</m:t>
                        </m:r>
                      </m:den>
                    </m:f>
                    <m:r>
                      <a:rPr lang="en-GB" altLang="zh-CN" i="1">
                        <a:solidFill>
                          <a:prstClr val="black"/>
                        </a:solidFill>
                        <a:latin typeface="Cambria Math" panose="02040503050406030204" pitchFamily="18" charset="0"/>
                        <a:cs typeface="Times New Roman" panose="02020603050405020304" pitchFamily="18" charset="0"/>
                      </a:rPr>
                      <m:t>=</m:t>
                    </m:r>
                    <m:r>
                      <a:rPr lang="en-GB" altLang="zh-CN" i="1">
                        <a:solidFill>
                          <a:prstClr val="black"/>
                        </a:solidFill>
                        <a:latin typeface="Cambria Math" panose="02040503050406030204" pitchFamily="18" charset="0"/>
                        <a:cs typeface="Times New Roman" panose="02020603050405020304" pitchFamily="18" charset="0"/>
                      </a:rPr>
                      <m:t>𝑉</m:t>
                    </m:r>
                    <m:r>
                      <a:rPr lang="en-GB" altLang="zh-CN" i="1">
                        <a:solidFill>
                          <a:prstClr val="black"/>
                        </a:solidFill>
                        <a:latin typeface="Cambria Math" panose="02040503050406030204" pitchFamily="18" charset="0"/>
                        <a:cs typeface="Times New Roman" panose="02020603050405020304" pitchFamily="18" charset="0"/>
                      </a:rPr>
                      <m:t> </m:t>
                    </m:r>
                    <m:r>
                      <a:rPr lang="en-GB" altLang="zh-CN" i="1">
                        <a:solidFill>
                          <a:prstClr val="black"/>
                        </a:solidFill>
                        <a:latin typeface="Cambria Math" panose="02040503050406030204" pitchFamily="18" charset="0"/>
                        <a:cs typeface="Times New Roman" panose="02020603050405020304" pitchFamily="18" charset="0"/>
                      </a:rPr>
                      <m:t>𝑚</m:t>
                    </m:r>
                    <m:r>
                      <a:rPr lang="en-GB" altLang="zh-CN" i="1">
                        <a:solidFill>
                          <a:prstClr val="black"/>
                        </a:solidFill>
                        <a:latin typeface="Cambria Math" panose="02040503050406030204" pitchFamily="18" charset="0"/>
                        <a:cs typeface="Times New Roman" panose="02020603050405020304" pitchFamily="18" charset="0"/>
                      </a:rPr>
                      <m:t>/</m:t>
                    </m:r>
                    <m:r>
                      <a:rPr lang="en-GB" altLang="zh-CN" i="1">
                        <a:solidFill>
                          <a:prstClr val="black"/>
                        </a:solidFill>
                        <a:latin typeface="Cambria Math" panose="02040503050406030204" pitchFamily="18" charset="0"/>
                        <a:cs typeface="Times New Roman" panose="02020603050405020304" pitchFamily="18" charset="0"/>
                      </a:rPr>
                      <m:t>𝑠</m:t>
                    </m:r>
                  </m:oMath>
                </a14:m>
                <a:endParaRPr lang="zh-CN" altLang="zh-CN" dirty="0">
                  <a:solidFill>
                    <a:prstClr val="black"/>
                  </a:solidFill>
                  <a:latin typeface="Calibri" panose="020F0502020204030204" pitchFamily="34" charset="0"/>
                  <a:ea typeface="MS Gothic" panose="020B0609070205080204" pitchFamily="49" charset="-128"/>
                  <a:cs typeface="Times New Roman" panose="02020603050405020304" pitchFamily="18" charset="0"/>
                </a:endParaRPr>
              </a:p>
              <a:p>
                <a:pPr lvl="0" algn="just">
                  <a:lnSpc>
                    <a:spcPct val="115000"/>
                  </a:lnSpc>
                  <a:spcBef>
                    <a:spcPts val="600"/>
                  </a:spcBef>
                  <a:spcAft>
                    <a:spcPts val="1200"/>
                  </a:spcAft>
                </a:pPr>
                <a:r>
                  <a:rPr lang="en-GB" altLang="zh-CN" dirty="0">
                    <a:solidFill>
                      <a:prstClr val="black"/>
                    </a:solidFill>
                    <a:latin typeface="Calibri" panose="020F0502020204030204" pitchFamily="34" charset="0"/>
                    <a:cs typeface="Times New Roman" panose="02020603050405020304" pitchFamily="18" charset="0"/>
                  </a:rPr>
                  <a:t> RPM </a:t>
                </a:r>
                <a14:m>
                  <m:oMath xmlns:m="http://schemas.openxmlformats.org/officeDocument/2006/math">
                    <m:r>
                      <a:rPr lang="en-GB" altLang="zh-CN">
                        <a:solidFill>
                          <a:prstClr val="black"/>
                        </a:solidFill>
                        <a:latin typeface="Cambria Math" panose="02040503050406030204" pitchFamily="18" charset="0"/>
                        <a:cs typeface="Times New Roman" panose="02020603050405020304" pitchFamily="18" charset="0"/>
                      </a:rPr>
                      <m:t>=</m:t>
                    </m:r>
                    <m:f>
                      <m:fPr>
                        <m:ctrlPr>
                          <a:rPr lang="zh-CN" altLang="zh-CN"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altLang="zh-CN" i="1">
                            <a:solidFill>
                              <a:prstClr val="black"/>
                            </a:solidFill>
                            <a:latin typeface="Cambria Math" panose="02040503050406030204" pitchFamily="18" charset="0"/>
                            <a:cs typeface="Times New Roman" panose="02020603050405020304" pitchFamily="18" charset="0"/>
                          </a:rPr>
                          <m:t>60</m:t>
                        </m:r>
                        <m:r>
                          <a:rPr lang="en-GB" altLang="zh-CN" i="1">
                            <a:solidFill>
                              <a:prstClr val="black"/>
                            </a:solidFill>
                            <a:latin typeface="Cambria Math" panose="02040503050406030204" pitchFamily="18" charset="0"/>
                            <a:cs typeface="Times New Roman" panose="02020603050405020304" pitchFamily="18" charset="0"/>
                          </a:rPr>
                          <m:t>𝑉</m:t>
                        </m:r>
                      </m:num>
                      <m:den>
                        <m:r>
                          <a:rPr lang="en-GB" altLang="zh-CN" i="1">
                            <a:solidFill>
                              <a:prstClr val="black"/>
                            </a:solidFill>
                            <a:latin typeface="Cambria Math" panose="02040503050406030204" pitchFamily="18" charset="0"/>
                            <a:cs typeface="Times New Roman" panose="02020603050405020304" pitchFamily="18" charset="0"/>
                          </a:rPr>
                          <m:t>0.08×</m:t>
                        </m:r>
                        <m:r>
                          <a:rPr lang="en-GB" altLang="zh-CN" i="1">
                            <a:solidFill>
                              <a:prstClr val="black"/>
                            </a:solidFill>
                            <a:latin typeface="Cambria Math" panose="02040503050406030204" pitchFamily="18" charset="0"/>
                            <a:cs typeface="Times New Roman" panose="02020603050405020304" pitchFamily="18" charset="0"/>
                          </a:rPr>
                          <m:t>𝜋</m:t>
                        </m:r>
                      </m:den>
                    </m:f>
                  </m:oMath>
                </a14:m>
                <a:endParaRPr lang="en-US" altLang="zh-CN" dirty="0">
                  <a:solidFill>
                    <a:prstClr val="black"/>
                  </a:solidFill>
                </a:endParaRPr>
              </a:p>
              <a:p>
                <a:pPr lvl="0" algn="just">
                  <a:lnSpc>
                    <a:spcPct val="115000"/>
                  </a:lnSpc>
                  <a:spcBef>
                    <a:spcPts val="600"/>
                  </a:spcBef>
                  <a:spcAft>
                    <a:spcPts val="1200"/>
                  </a:spcAft>
                </a:pPr>
                <a:r>
                  <a:rPr lang="zh-CN" altLang="zh-CN" dirty="0">
                    <a:solidFill>
                      <a:prstClr val="black"/>
                    </a:solidFill>
                    <a:ea typeface="Calibri" panose="020F0502020204030204" pitchFamily="34" charset="0"/>
                    <a:cs typeface="Times New Roman" panose="02020603050405020304" pitchFamily="18" charset="0"/>
                  </a:rPr>
                  <a:t> </a:t>
                </a:r>
                <a14:m>
                  <m:oMath xmlns:m="http://schemas.openxmlformats.org/officeDocument/2006/math">
                    <m:sSub>
                      <m:sSubPr>
                        <m:ctrlPr>
                          <a:rPr lang="zh-CN" altLang="zh-CN" i="1">
                            <a:solidFill>
                              <a:prstClr val="black"/>
                            </a:solidFill>
                            <a:latin typeface="Cambria Math" panose="02040503050406030204" pitchFamily="18" charset="0"/>
                            <a:ea typeface="Cambria Math" panose="02040503050406030204" pitchFamily="18" charset="0"/>
                          </a:rPr>
                        </m:ctrlPr>
                      </m:sSubPr>
                      <m:e>
                        <m:r>
                          <a:rPr lang="en-GB" altLang="zh-CN" i="1">
                            <a:solidFill>
                              <a:prstClr val="black"/>
                            </a:solidFill>
                            <a:latin typeface="Cambria Math" panose="02040503050406030204" pitchFamily="18" charset="0"/>
                            <a:cs typeface="Times New Roman" panose="02020603050405020304" pitchFamily="18" charset="0"/>
                          </a:rPr>
                          <m:t>𝑀</m:t>
                        </m:r>
                      </m:e>
                      <m:sub>
                        <m:r>
                          <a:rPr lang="en-GB" altLang="zh-CN" i="1">
                            <a:solidFill>
                              <a:prstClr val="black"/>
                            </a:solidFill>
                            <a:latin typeface="Cambria Math" panose="02040503050406030204" pitchFamily="18" charset="0"/>
                            <a:cs typeface="Times New Roman" panose="02020603050405020304" pitchFamily="18" charset="0"/>
                          </a:rPr>
                          <m:t>𝑅𝑃𝑀</m:t>
                        </m:r>
                        <m:r>
                          <a:rPr lang="en-GB" altLang="zh-CN" i="1">
                            <a:solidFill>
                              <a:prstClr val="black"/>
                            </a:solidFill>
                            <a:latin typeface="Cambria Math" panose="02040503050406030204" pitchFamily="18" charset="0"/>
                            <a:cs typeface="Times New Roman" panose="02020603050405020304" pitchFamily="18" charset="0"/>
                          </a:rPr>
                          <m:t>=</m:t>
                        </m:r>
                        <m:f>
                          <m:fPr>
                            <m:ctrlPr>
                              <a:rPr lang="zh-CN" altLang="zh-CN" i="1">
                                <a:solidFill>
                                  <a:prstClr val="black"/>
                                </a:solidFill>
                                <a:latin typeface="Cambria Math" panose="02040503050406030204" pitchFamily="18" charset="0"/>
                                <a:ea typeface="Cambria Math" panose="02040503050406030204" pitchFamily="18" charset="0"/>
                              </a:rPr>
                            </m:ctrlPr>
                          </m:fPr>
                          <m:num>
                            <m:r>
                              <a:rPr lang="en-GB" altLang="zh-CN" i="1">
                                <a:solidFill>
                                  <a:prstClr val="black"/>
                                </a:solidFill>
                                <a:latin typeface="Cambria Math" panose="02040503050406030204" pitchFamily="18" charset="0"/>
                                <a:cs typeface="Times New Roman" panose="02020603050405020304" pitchFamily="18" charset="0"/>
                              </a:rPr>
                              <m:t>60</m:t>
                            </m:r>
                            <m:r>
                              <a:rPr lang="en-GB" altLang="zh-CN" i="1">
                                <a:solidFill>
                                  <a:prstClr val="black"/>
                                </a:solidFill>
                                <a:latin typeface="Cambria Math" panose="02040503050406030204" pitchFamily="18" charset="0"/>
                                <a:cs typeface="Times New Roman" panose="02020603050405020304" pitchFamily="18" charset="0"/>
                              </a:rPr>
                              <m:t>𝑉</m:t>
                            </m:r>
                          </m:num>
                          <m:den>
                            <m:r>
                              <a:rPr lang="en-GB" altLang="zh-CN" i="1">
                                <a:solidFill>
                                  <a:prstClr val="black"/>
                                </a:solidFill>
                                <a:latin typeface="Cambria Math" panose="02040503050406030204" pitchFamily="18" charset="0"/>
                                <a:cs typeface="Times New Roman" panose="02020603050405020304" pitchFamily="18" charset="0"/>
                              </a:rPr>
                              <m:t>4.15×0.08×</m:t>
                            </m:r>
                            <m:r>
                              <a:rPr lang="en-GB" altLang="zh-CN" i="1">
                                <a:solidFill>
                                  <a:prstClr val="black"/>
                                </a:solidFill>
                                <a:latin typeface="Cambria Math" panose="02040503050406030204" pitchFamily="18" charset="0"/>
                                <a:cs typeface="Times New Roman" panose="02020603050405020304" pitchFamily="18" charset="0"/>
                              </a:rPr>
                              <m:t>𝜋</m:t>
                            </m:r>
                          </m:den>
                        </m:f>
                      </m:sub>
                    </m:sSub>
                  </m:oMath>
                </a14:m>
                <a:endParaRPr lang="en-US" altLang="zh-CN" dirty="0">
                  <a:solidFill>
                    <a:prstClr val="black"/>
                  </a:solidFill>
                  <a:cs typeface="Times New Roman" panose="02020603050405020304" pitchFamily="18" charset="0"/>
                </a:endParaRPr>
              </a:p>
              <a:p>
                <a:pPr lvl="0" algn="just">
                  <a:lnSpc>
                    <a:spcPct val="115000"/>
                  </a:lnSpc>
                  <a:spcBef>
                    <a:spcPts val="600"/>
                  </a:spcBef>
                  <a:spcAft>
                    <a:spcPts val="1200"/>
                  </a:spcAft>
                </a:pPr>
                <a:r>
                  <a:rPr lang="en-GB" altLang="zh-CN" dirty="0">
                    <a:solidFill>
                      <a:prstClr val="black"/>
                    </a:solidFill>
                    <a:latin typeface="Calibri" panose="020F0502020204030204" pitchFamily="34" charset="0"/>
                    <a:cs typeface="Times New Roman" panose="02020603050405020304" pitchFamily="18" charset="0"/>
                  </a:rPr>
                  <a:t>Angle</a:t>
                </a:r>
              </a:p>
              <a:p>
                <a:pPr marL="0" lvl="0" indent="0" algn="just">
                  <a:lnSpc>
                    <a:spcPct val="115000"/>
                  </a:lnSpc>
                  <a:spcBef>
                    <a:spcPts val="600"/>
                  </a:spcBef>
                  <a:spcAft>
                    <a:spcPts val="1200"/>
                  </a:spcAft>
                  <a:buNone/>
                </a:pPr>
                <a14:m>
                  <m:oMath xmlns:m="http://schemas.openxmlformats.org/officeDocument/2006/math">
                    <m:r>
                      <a:rPr lang="en-GB" altLang="zh-CN">
                        <a:solidFill>
                          <a:prstClr val="black"/>
                        </a:solidFill>
                        <a:latin typeface="Cambria Math" panose="02040503050406030204" pitchFamily="18" charset="0"/>
                        <a:cs typeface="Times New Roman" panose="02020603050405020304" pitchFamily="18" charset="0"/>
                      </a:rPr>
                      <m:t>=</m:t>
                    </m:r>
                    <m:f>
                      <m:fPr>
                        <m:ctrlPr>
                          <a:rPr lang="zh-CN" altLang="zh-CN" i="1">
                            <a:solidFill>
                              <a:prstClr val="black"/>
                            </a:solidFill>
                            <a:latin typeface="Cambria Math" panose="02040503050406030204" pitchFamily="18" charset="0"/>
                            <a:ea typeface="Cambria Math" panose="02040503050406030204" pitchFamily="18" charset="0"/>
                          </a:rPr>
                        </m:ctrlPr>
                      </m:fPr>
                      <m:num>
                        <m:sSub>
                          <m:sSubPr>
                            <m:ctrlPr>
                              <a:rPr lang="zh-CN" altLang="zh-CN" i="1">
                                <a:solidFill>
                                  <a:prstClr val="black"/>
                                </a:solidFill>
                                <a:latin typeface="Cambria Math" panose="02040503050406030204" pitchFamily="18" charset="0"/>
                                <a:ea typeface="Cambria Math" panose="02040503050406030204" pitchFamily="18" charset="0"/>
                              </a:rPr>
                            </m:ctrlPr>
                          </m:sSubPr>
                          <m:e>
                            <m:r>
                              <a:rPr lang="en-GB" altLang="zh-CN" i="1">
                                <a:solidFill>
                                  <a:prstClr val="black"/>
                                </a:solidFill>
                                <a:latin typeface="Cambria Math" panose="02040503050406030204" pitchFamily="18" charset="0"/>
                                <a:cs typeface="Times New Roman" panose="02020603050405020304" pitchFamily="18" charset="0"/>
                              </a:rPr>
                              <m:t>𝑀</m:t>
                            </m:r>
                          </m:e>
                          <m:sub>
                            <m:r>
                              <a:rPr lang="en-GB" altLang="zh-CN" i="1">
                                <a:solidFill>
                                  <a:prstClr val="black"/>
                                </a:solidFill>
                                <a:latin typeface="Cambria Math" panose="02040503050406030204" pitchFamily="18" charset="0"/>
                                <a:cs typeface="Times New Roman" panose="02020603050405020304" pitchFamily="18" charset="0"/>
                              </a:rPr>
                              <m:t>𝑅𝑃𝑀</m:t>
                            </m:r>
                          </m:sub>
                        </m:sSub>
                        <m:r>
                          <a:rPr lang="en-GB" altLang="zh-CN" i="1">
                            <a:solidFill>
                              <a:prstClr val="black"/>
                            </a:solidFill>
                            <a:latin typeface="Cambria Math" panose="02040503050406030204" pitchFamily="18" charset="0"/>
                            <a:cs typeface="Times New Roman" panose="02020603050405020304" pitchFamily="18" charset="0"/>
                          </a:rPr>
                          <m:t>×15</m:t>
                        </m:r>
                      </m:num>
                      <m:den>
                        <m:r>
                          <a:rPr lang="en-GB" altLang="zh-CN" i="1">
                            <a:solidFill>
                              <a:prstClr val="black"/>
                            </a:solidFill>
                            <a:latin typeface="Cambria Math" panose="02040503050406030204" pitchFamily="18" charset="0"/>
                            <a:cs typeface="Times New Roman" panose="02020603050405020304" pitchFamily="18" charset="0"/>
                          </a:rPr>
                          <m:t>851</m:t>
                        </m:r>
                      </m:den>
                    </m:f>
                    <m:r>
                      <a:rPr lang="en-GB" altLang="zh-CN" i="1">
                        <a:solidFill>
                          <a:prstClr val="black"/>
                        </a:solidFill>
                        <a:latin typeface="Cambria Math" panose="02040503050406030204" pitchFamily="18" charset="0"/>
                        <a:cs typeface="Times New Roman" panose="02020603050405020304" pitchFamily="18" charset="0"/>
                      </a:rPr>
                      <m:t>=</m:t>
                    </m:r>
                    <m:f>
                      <m:fPr>
                        <m:ctrlPr>
                          <a:rPr lang="zh-CN" altLang="zh-CN" i="1">
                            <a:solidFill>
                              <a:prstClr val="black"/>
                            </a:solidFill>
                            <a:latin typeface="Cambria Math" panose="02040503050406030204" pitchFamily="18" charset="0"/>
                            <a:ea typeface="Cambria Math" panose="02040503050406030204" pitchFamily="18" charset="0"/>
                          </a:rPr>
                        </m:ctrlPr>
                      </m:fPr>
                      <m:num>
                        <m:r>
                          <a:rPr lang="en-GB" altLang="zh-CN" i="1">
                            <a:solidFill>
                              <a:prstClr val="black"/>
                            </a:solidFill>
                            <a:latin typeface="Cambria Math" panose="02040503050406030204" pitchFamily="18" charset="0"/>
                            <a:cs typeface="Times New Roman" panose="02020603050405020304" pitchFamily="18" charset="0"/>
                          </a:rPr>
                          <m:t>60×</m:t>
                        </m:r>
                        <m:r>
                          <a:rPr lang="en-GB" altLang="zh-CN" i="1">
                            <a:solidFill>
                              <a:prstClr val="black"/>
                            </a:solidFill>
                            <a:latin typeface="Cambria Math" panose="02040503050406030204" pitchFamily="18" charset="0"/>
                            <a:cs typeface="Times New Roman" panose="02020603050405020304" pitchFamily="18" charset="0"/>
                          </a:rPr>
                          <m:t>𝑉</m:t>
                        </m:r>
                        <m:r>
                          <a:rPr lang="en-GB" altLang="zh-CN" i="1">
                            <a:solidFill>
                              <a:prstClr val="black"/>
                            </a:solidFill>
                            <a:latin typeface="Cambria Math" panose="02040503050406030204" pitchFamily="18" charset="0"/>
                            <a:cs typeface="Times New Roman" panose="02020603050405020304" pitchFamily="18" charset="0"/>
                          </a:rPr>
                          <m:t>×15</m:t>
                        </m:r>
                      </m:num>
                      <m:den>
                        <m:r>
                          <a:rPr lang="en-GB" altLang="zh-CN" i="1">
                            <a:solidFill>
                              <a:prstClr val="black"/>
                            </a:solidFill>
                            <a:latin typeface="Cambria Math" panose="02040503050406030204" pitchFamily="18" charset="0"/>
                            <a:cs typeface="Times New Roman" panose="02020603050405020304" pitchFamily="18" charset="0"/>
                          </a:rPr>
                          <m:t>4.15×0.08×</m:t>
                        </m:r>
                        <m:r>
                          <a:rPr lang="en-GB" altLang="zh-CN" i="1">
                            <a:solidFill>
                              <a:prstClr val="black"/>
                            </a:solidFill>
                            <a:latin typeface="Cambria Math" panose="02040503050406030204" pitchFamily="18" charset="0"/>
                            <a:cs typeface="Times New Roman" panose="02020603050405020304" pitchFamily="18" charset="0"/>
                          </a:rPr>
                          <m:t>𝜋</m:t>
                        </m:r>
                        <m:r>
                          <a:rPr lang="en-GB" altLang="zh-CN" i="1">
                            <a:solidFill>
                              <a:prstClr val="black"/>
                            </a:solidFill>
                            <a:latin typeface="Cambria Math" panose="02040503050406030204" pitchFamily="18" charset="0"/>
                            <a:cs typeface="Times New Roman" panose="02020603050405020304" pitchFamily="18" charset="0"/>
                          </a:rPr>
                          <m:t>×851</m:t>
                        </m:r>
                      </m:den>
                    </m:f>
                    <m:r>
                      <a:rPr lang="en-GB" altLang="zh-CN" i="1">
                        <a:solidFill>
                          <a:prstClr val="black"/>
                        </a:solidFill>
                        <a:latin typeface="Cambria Math" panose="02040503050406030204" pitchFamily="18" charset="0"/>
                        <a:cs typeface="Times New Roman" panose="02020603050405020304" pitchFamily="18" charset="0"/>
                      </a:rPr>
                      <m:t>=</m:t>
                    </m:r>
                    <m:f>
                      <m:fPr>
                        <m:ctrlPr>
                          <a:rPr lang="zh-CN" altLang="zh-CN" i="1">
                            <a:solidFill>
                              <a:prstClr val="black"/>
                            </a:solidFill>
                            <a:latin typeface="Cambria Math" panose="02040503050406030204" pitchFamily="18" charset="0"/>
                            <a:ea typeface="Cambria Math" panose="02040503050406030204" pitchFamily="18" charset="0"/>
                          </a:rPr>
                        </m:ctrlPr>
                      </m:fPr>
                      <m:num>
                        <m:r>
                          <a:rPr lang="en-GB" altLang="zh-CN" i="1">
                            <a:solidFill>
                              <a:prstClr val="black"/>
                            </a:solidFill>
                            <a:latin typeface="Cambria Math" panose="02040503050406030204" pitchFamily="18" charset="0"/>
                            <a:cs typeface="Times New Roman" panose="02020603050405020304" pitchFamily="18" charset="0"/>
                          </a:rPr>
                          <m:t>3735×</m:t>
                        </m:r>
                        <m:r>
                          <a:rPr lang="en-GB" altLang="zh-CN" i="1">
                            <a:solidFill>
                              <a:prstClr val="black"/>
                            </a:solidFill>
                            <a:latin typeface="Cambria Math" panose="02040503050406030204" pitchFamily="18" charset="0"/>
                            <a:cs typeface="Times New Roman" panose="02020603050405020304" pitchFamily="18" charset="0"/>
                          </a:rPr>
                          <m:t>𝑉</m:t>
                        </m:r>
                      </m:num>
                      <m:den>
                        <m:r>
                          <a:rPr lang="en-GB" altLang="zh-CN" i="1">
                            <a:solidFill>
                              <a:prstClr val="black"/>
                            </a:solidFill>
                            <a:latin typeface="Cambria Math" panose="02040503050406030204" pitchFamily="18" charset="0"/>
                            <a:cs typeface="Times New Roman" panose="02020603050405020304" pitchFamily="18" charset="0"/>
                          </a:rPr>
                          <m:t>0.08×</m:t>
                        </m:r>
                        <m:r>
                          <a:rPr lang="en-GB" altLang="zh-CN" i="1">
                            <a:solidFill>
                              <a:prstClr val="black"/>
                            </a:solidFill>
                            <a:latin typeface="Cambria Math" panose="02040503050406030204" pitchFamily="18" charset="0"/>
                            <a:cs typeface="Times New Roman" panose="02020603050405020304" pitchFamily="18" charset="0"/>
                          </a:rPr>
                          <m:t>𝜋</m:t>
                        </m:r>
                        <m:r>
                          <a:rPr lang="en-GB" altLang="zh-CN" i="1">
                            <a:solidFill>
                              <a:prstClr val="black"/>
                            </a:solidFill>
                            <a:latin typeface="Cambria Math" panose="02040503050406030204" pitchFamily="18" charset="0"/>
                            <a:cs typeface="Times New Roman" panose="02020603050405020304" pitchFamily="18" charset="0"/>
                          </a:rPr>
                          <m:t>×851</m:t>
                        </m:r>
                      </m:den>
                    </m:f>
                  </m:oMath>
                </a14:m>
                <a:r>
                  <a:rPr lang="en-GB" altLang="zh-CN" dirty="0">
                    <a:solidFill>
                      <a:prstClr val="black"/>
                    </a:solidFill>
                    <a:latin typeface="Calibri" panose="020F0502020204030204" pitchFamily="34" charset="0"/>
                    <a:cs typeface="Times New Roman" panose="02020603050405020304" pitchFamily="18" charset="0"/>
                  </a:rPr>
                  <a:t> </a:t>
                </a:r>
                <a:endParaRPr lang="zh-CN" altLang="en-US" dirty="0">
                  <a:solidFill>
                    <a:prstClr val="black"/>
                  </a:solidFill>
                </a:endParaRPr>
              </a:p>
              <a:p>
                <a:endParaRPr lang="en-US"/>
              </a:p>
            </p:txBody>
          </p:sp>
        </mc:Choice>
        <mc:Fallback xmlns="">
          <p:sp>
            <p:nvSpPr>
              <p:cNvPr id="4" name="Content Placeholder 3">
                <a:extLst>
                  <a:ext uri="{FF2B5EF4-FFF2-40B4-BE49-F238E27FC236}">
                    <a16:creationId xmlns:a16="http://schemas.microsoft.com/office/drawing/2014/main" id="{BB50DEF0-44B6-4C5E-94A4-6583F59C1DE4}"/>
                  </a:ext>
                </a:extLst>
              </p:cNvPr>
              <p:cNvSpPr>
                <a:spLocks noGrp="1" noRot="1" noChangeAspect="1" noMove="1" noResize="1" noEditPoints="1" noAdjustHandles="1" noChangeArrowheads="1" noChangeShapeType="1" noTextEdit="1"/>
              </p:cNvSpPr>
              <p:nvPr>
                <p:ph sz="half" idx="2"/>
              </p:nvPr>
            </p:nvSpPr>
            <p:spPr>
              <a:xfrm>
                <a:off x="6172202" y="1690688"/>
                <a:ext cx="5181600" cy="4351338"/>
              </a:xfrm>
              <a:blipFill>
                <a:blip r:embed="rId3"/>
                <a:stretch>
                  <a:fillRect l="-1647"/>
                </a:stretch>
              </a:blipFill>
            </p:spPr>
            <p:txBody>
              <a:bodyPr/>
              <a:lstStyle/>
              <a:p>
                <a:r>
                  <a:rPr lang="en-US">
                    <a:noFill/>
                  </a:rPr>
                  <a:t> </a:t>
                </a:r>
              </a:p>
            </p:txBody>
          </p:sp>
        </mc:Fallback>
      </mc:AlternateContent>
    </p:spTree>
    <p:extLst>
      <p:ext uri="{BB962C8B-B14F-4D97-AF65-F5344CB8AC3E}">
        <p14:creationId xmlns:p14="http://schemas.microsoft.com/office/powerpoint/2010/main" val="1132403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alibri" panose="020F0502020204030204" pitchFamily="34" charset="0"/>
                <a:cs typeface="Calibri" panose="020F0502020204030204" pitchFamily="34" charset="0"/>
              </a:rPr>
              <a:t>Individual Contribution – Jingyu Chen</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latin typeface="Calibri"/>
                <a:cs typeface="Calibri"/>
              </a:rPr>
              <a:t>Main achievements:</a:t>
            </a:r>
          </a:p>
          <a:p>
            <a:r>
              <a:rPr lang="en-US" dirty="0" err="1" smtClean="0">
                <a:latin typeface="Calibri"/>
                <a:cs typeface="Calibri"/>
              </a:rPr>
              <a:t>Analyse</a:t>
            </a:r>
            <a:r>
              <a:rPr lang="en-US" dirty="0" smtClean="0">
                <a:latin typeface="Calibri"/>
                <a:cs typeface="Calibri"/>
              </a:rPr>
              <a:t> </a:t>
            </a:r>
            <a:r>
              <a:rPr lang="en-US" dirty="0">
                <a:latin typeface="Calibri"/>
                <a:cs typeface="Calibri"/>
              </a:rPr>
              <a:t>and revise the software package provided by </a:t>
            </a:r>
            <a:r>
              <a:rPr lang="en-US" dirty="0" smtClean="0">
                <a:latin typeface="Calibri"/>
                <a:cs typeface="Calibri"/>
              </a:rPr>
              <a:t>TSC</a:t>
            </a:r>
            <a:endParaRPr lang="en-US" dirty="0">
              <a:latin typeface="Calibri"/>
              <a:cs typeface="Calibri"/>
            </a:endParaRPr>
          </a:p>
          <a:p>
            <a:r>
              <a:rPr lang="en-GB" dirty="0">
                <a:latin typeface="Calibri"/>
                <a:cs typeface="Calibri"/>
              </a:rPr>
              <a:t>Install the development architecture and design the control system</a:t>
            </a:r>
          </a:p>
          <a:p>
            <a:r>
              <a:rPr lang="en-GB" dirty="0">
                <a:latin typeface="Calibri"/>
                <a:cs typeface="Calibri"/>
              </a:rPr>
              <a:t>Sensor testing and </a:t>
            </a:r>
            <a:r>
              <a:rPr lang="en-GB" dirty="0" smtClean="0">
                <a:latin typeface="Calibri"/>
                <a:cs typeface="Calibri"/>
              </a:rPr>
              <a:t>fusion</a:t>
            </a:r>
            <a:endParaRPr lang="en-GB" dirty="0">
              <a:latin typeface="Calibri"/>
              <a:cs typeface="Calibri"/>
            </a:endParaRPr>
          </a:p>
          <a:p>
            <a:r>
              <a:rPr lang="en-GB" dirty="0">
                <a:latin typeface="Calibri"/>
                <a:cs typeface="Calibri"/>
              </a:rPr>
              <a:t>System integration and final testing</a:t>
            </a:r>
          </a:p>
        </p:txBody>
      </p:sp>
    </p:spTree>
    <p:extLst>
      <p:ext uri="{BB962C8B-B14F-4D97-AF65-F5344CB8AC3E}">
        <p14:creationId xmlns:p14="http://schemas.microsoft.com/office/powerpoint/2010/main" val="29989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66683AB-0CB3-F54A-889D-D35004E6B590}"/>
              </a:ext>
            </a:extLst>
          </p:cNvPr>
          <p:cNvSpPr>
            <a:spLocks noGrp="1"/>
          </p:cNvSpPr>
          <p:nvPr>
            <p:ph type="title"/>
          </p:nvPr>
        </p:nvSpPr>
        <p:spPr>
          <a:xfrm>
            <a:off x="838200" y="365126"/>
            <a:ext cx="10515600" cy="879856"/>
          </a:xfrm>
        </p:spPr>
        <p:txBody>
          <a:bodyPr>
            <a:normAutofit/>
          </a:bodyPr>
          <a:lstStyle/>
          <a:p>
            <a:r>
              <a:rPr kumimoji="1" lang="en-US" altLang="zh-CN" sz="2400" b="1" dirty="0">
                <a:latin typeface="Calibri" panose="020F0502020204030204" pitchFamily="34" charset="0"/>
              </a:rPr>
              <a:t>Software package analysis and revise</a:t>
            </a:r>
            <a:endParaRPr kumimoji="1" lang="zh-CN" altLang="en-US" sz="2400" b="1" dirty="0">
              <a:latin typeface="Calibri" panose="020F0502020204030204" pitchFamily="34" charset="0"/>
            </a:endParaRPr>
          </a:p>
        </p:txBody>
      </p:sp>
      <p:pic>
        <p:nvPicPr>
          <p:cNvPr id="4" name="Picture 6">
            <a:extLst>
              <a:ext uri="{FF2B5EF4-FFF2-40B4-BE49-F238E27FC236}">
                <a16:creationId xmlns="" xmlns:a16="http://schemas.microsoft.com/office/drawing/2014/main" id="{2E5F2C4D-CA8A-BF46-AF35-19BFAD91158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50830" y="1560303"/>
            <a:ext cx="4848391" cy="2527935"/>
          </a:xfrm>
          <a:prstGeom prst="rect">
            <a:avLst/>
          </a:prstGeom>
        </p:spPr>
      </p:pic>
      <p:pic>
        <p:nvPicPr>
          <p:cNvPr id="5" name="图片 4">
            <a:extLst>
              <a:ext uri="{FF2B5EF4-FFF2-40B4-BE49-F238E27FC236}">
                <a16:creationId xmlns="" xmlns:a16="http://schemas.microsoft.com/office/drawing/2014/main" id="{0E423A22-0457-6646-8320-05A7870733DB}"/>
              </a:ext>
            </a:extLst>
          </p:cNvPr>
          <p:cNvPicPr/>
          <p:nvPr/>
        </p:nvPicPr>
        <p:blipFill>
          <a:blip r:embed="rId3"/>
          <a:stretch>
            <a:fillRect/>
          </a:stretch>
        </p:blipFill>
        <p:spPr>
          <a:xfrm>
            <a:off x="6119730" y="1560302"/>
            <a:ext cx="5346700" cy="2527935"/>
          </a:xfrm>
          <a:prstGeom prst="rect">
            <a:avLst/>
          </a:prstGeom>
        </p:spPr>
      </p:pic>
      <p:sp>
        <p:nvSpPr>
          <p:cNvPr id="6" name="文本框 5">
            <a:extLst>
              <a:ext uri="{FF2B5EF4-FFF2-40B4-BE49-F238E27FC236}">
                <a16:creationId xmlns="" xmlns:a16="http://schemas.microsoft.com/office/drawing/2014/main" id="{CD449BB6-6CFA-BB4A-81BE-6585BB99A802}"/>
              </a:ext>
            </a:extLst>
          </p:cNvPr>
          <p:cNvSpPr txBox="1"/>
          <p:nvPr/>
        </p:nvSpPr>
        <p:spPr>
          <a:xfrm>
            <a:off x="1997242" y="4403558"/>
            <a:ext cx="2189747" cy="369332"/>
          </a:xfrm>
          <a:prstGeom prst="rect">
            <a:avLst/>
          </a:prstGeom>
          <a:noFill/>
        </p:spPr>
        <p:txBody>
          <a:bodyPr wrap="square" rtlCol="0">
            <a:spAutoFit/>
          </a:bodyPr>
          <a:lstStyle/>
          <a:p>
            <a:r>
              <a:rPr kumimoji="1" lang="en-US" altLang="zh-CN" dirty="0"/>
              <a:t>Catapult version </a:t>
            </a:r>
            <a:endParaRPr kumimoji="1" lang="zh-CN" altLang="en-US" dirty="0"/>
          </a:p>
        </p:txBody>
      </p:sp>
      <p:sp>
        <p:nvSpPr>
          <p:cNvPr id="7" name="文本框 6">
            <a:extLst>
              <a:ext uri="{FF2B5EF4-FFF2-40B4-BE49-F238E27FC236}">
                <a16:creationId xmlns="" xmlns:a16="http://schemas.microsoft.com/office/drawing/2014/main" id="{4B2680EC-8DF1-3148-9ECE-ED003DC4A78E}"/>
              </a:ext>
            </a:extLst>
          </p:cNvPr>
          <p:cNvSpPr txBox="1"/>
          <p:nvPr/>
        </p:nvSpPr>
        <p:spPr>
          <a:xfrm>
            <a:off x="7603958" y="4403558"/>
            <a:ext cx="3007895" cy="369332"/>
          </a:xfrm>
          <a:prstGeom prst="rect">
            <a:avLst/>
          </a:prstGeom>
          <a:noFill/>
        </p:spPr>
        <p:txBody>
          <a:bodyPr wrap="square" rtlCol="0">
            <a:spAutoFit/>
          </a:bodyPr>
          <a:lstStyle/>
          <a:p>
            <a:r>
              <a:rPr kumimoji="1" lang="en-US" altLang="zh-CN" dirty="0"/>
              <a:t>University version</a:t>
            </a:r>
            <a:endParaRPr kumimoji="1" lang="zh-CN" altLang="en-US" dirty="0"/>
          </a:p>
        </p:txBody>
      </p:sp>
      <p:sp>
        <p:nvSpPr>
          <p:cNvPr id="9" name="文本框 8">
            <a:extLst>
              <a:ext uri="{FF2B5EF4-FFF2-40B4-BE49-F238E27FC236}">
                <a16:creationId xmlns="" xmlns:a16="http://schemas.microsoft.com/office/drawing/2014/main" id="{4A664FC0-C2E5-6848-BDF7-1619803A79BA}"/>
              </a:ext>
            </a:extLst>
          </p:cNvPr>
          <p:cNvSpPr txBox="1"/>
          <p:nvPr/>
        </p:nvSpPr>
        <p:spPr>
          <a:xfrm>
            <a:off x="838200" y="5001814"/>
            <a:ext cx="10515600" cy="923330"/>
          </a:xfrm>
          <a:prstGeom prst="rect">
            <a:avLst/>
          </a:prstGeom>
          <a:noFill/>
        </p:spPr>
        <p:txBody>
          <a:bodyPr wrap="square" rtlCol="0">
            <a:spAutoFit/>
          </a:bodyPr>
          <a:lstStyle/>
          <a:p>
            <a:r>
              <a:rPr kumimoji="1" lang="en-US" altLang="zh-CN" dirty="0">
                <a:latin typeface="Calibri" panose="020F0502020204030204" pitchFamily="34" charset="0"/>
              </a:rPr>
              <a:t>Our changes:</a:t>
            </a:r>
          </a:p>
          <a:p>
            <a:pPr marL="285750" indent="-285750">
              <a:buFont typeface="Arial" panose="020B0604020202020204" pitchFamily="34" charset="0"/>
              <a:buChar char="•"/>
            </a:pPr>
            <a:r>
              <a:rPr kumimoji="1" lang="en-US" altLang="zh-CN" dirty="0">
                <a:latin typeface="Calibri" panose="020F0502020204030204" pitchFamily="34" charset="0"/>
              </a:rPr>
              <a:t>Change GPS input and simplify some parts like Deadman switch and demand limiter</a:t>
            </a:r>
          </a:p>
          <a:p>
            <a:pPr marL="285750" indent="-285750">
              <a:buFont typeface="Arial" panose="020B0604020202020204" pitchFamily="34" charset="0"/>
              <a:buChar char="•"/>
            </a:pPr>
            <a:r>
              <a:rPr kumimoji="1" lang="en-US" altLang="zh-CN" dirty="0">
                <a:latin typeface="Calibri" panose="020F0502020204030204" pitchFamily="34" charset="0"/>
              </a:rPr>
              <a:t>Add vehicle motion controller</a:t>
            </a:r>
            <a:endParaRPr kumimoji="1" lang="zh-CN" altLang="en-US" dirty="0">
              <a:latin typeface="Calibri" panose="020F0502020204030204" pitchFamily="34" charset="0"/>
            </a:endParaRPr>
          </a:p>
        </p:txBody>
      </p:sp>
    </p:spTree>
    <p:extLst>
      <p:ext uri="{BB962C8B-B14F-4D97-AF65-F5344CB8AC3E}">
        <p14:creationId xmlns:p14="http://schemas.microsoft.com/office/powerpoint/2010/main" val="717854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E39D4FC-925D-394F-80E3-9985B707C3E0}"/>
              </a:ext>
            </a:extLst>
          </p:cNvPr>
          <p:cNvSpPr>
            <a:spLocks noGrp="1"/>
          </p:cNvSpPr>
          <p:nvPr>
            <p:ph type="title"/>
          </p:nvPr>
        </p:nvSpPr>
        <p:spPr/>
        <p:txBody>
          <a:bodyPr>
            <a:normAutofit/>
          </a:bodyPr>
          <a:lstStyle/>
          <a:p>
            <a:r>
              <a:rPr kumimoji="1" lang="en-US" altLang="zh-CN" sz="2400" dirty="0"/>
              <a:t>    </a:t>
            </a:r>
            <a:r>
              <a:rPr kumimoji="1" lang="en-US" altLang="zh-CN" sz="2400" dirty="0">
                <a:latin typeface="Calibri" panose="020F0502020204030204" pitchFamily="34" charset="0"/>
              </a:rPr>
              <a:t>Complete Node list</a:t>
            </a:r>
            <a:endParaRPr kumimoji="1" lang="zh-CN" altLang="en-US" sz="2400" dirty="0">
              <a:latin typeface="Calibri" panose="020F0502020204030204" pitchFamily="34" charset="0"/>
            </a:endParaRPr>
          </a:p>
        </p:txBody>
      </p:sp>
      <p:graphicFrame>
        <p:nvGraphicFramePr>
          <p:cNvPr id="7" name="内容占位符 6">
            <a:extLst>
              <a:ext uri="{FF2B5EF4-FFF2-40B4-BE49-F238E27FC236}">
                <a16:creationId xmlns="" xmlns:a16="http://schemas.microsoft.com/office/drawing/2014/main" id="{010C8377-60BA-9648-B6AA-20D9CD6E6C98}"/>
              </a:ext>
            </a:extLst>
          </p:cNvPr>
          <p:cNvGraphicFramePr>
            <a:graphicFrameLocks noGrp="1"/>
          </p:cNvGraphicFramePr>
          <p:nvPr>
            <p:ph idx="1"/>
            <p:extLst>
              <p:ext uri="{D42A27DB-BD31-4B8C-83A1-F6EECF244321}">
                <p14:modId xmlns:p14="http://schemas.microsoft.com/office/powerpoint/2010/main" val="4195260113"/>
              </p:ext>
            </p:extLst>
          </p:nvPr>
        </p:nvGraphicFramePr>
        <p:xfrm>
          <a:off x="838200" y="1401928"/>
          <a:ext cx="7295147" cy="5010380"/>
        </p:xfrm>
        <a:graphic>
          <a:graphicData uri="http://schemas.openxmlformats.org/drawingml/2006/table">
            <a:tbl>
              <a:tblPr firstRow="1" bandRow="1">
                <a:tableStyleId>{9D7B26C5-4107-4FEC-AEDC-1716B250A1EF}</a:tableStyleId>
              </a:tblPr>
              <a:tblGrid>
                <a:gridCol w="4200606">
                  <a:extLst>
                    <a:ext uri="{9D8B030D-6E8A-4147-A177-3AD203B41FA5}">
                      <a16:colId xmlns="" xmlns:a16="http://schemas.microsoft.com/office/drawing/2014/main" val="3831712230"/>
                    </a:ext>
                  </a:extLst>
                </a:gridCol>
                <a:gridCol w="3094541">
                  <a:extLst>
                    <a:ext uri="{9D8B030D-6E8A-4147-A177-3AD203B41FA5}">
                      <a16:colId xmlns="" xmlns:a16="http://schemas.microsoft.com/office/drawing/2014/main" val="937757930"/>
                    </a:ext>
                  </a:extLst>
                </a:gridCol>
              </a:tblGrid>
              <a:tr h="372462">
                <a:tc>
                  <a:txBody>
                    <a:bodyPr/>
                    <a:lstStyle/>
                    <a:p>
                      <a:r>
                        <a:rPr lang="en-US" altLang="zh-CN" dirty="0"/>
                        <a:t>                Nodes</a:t>
                      </a:r>
                      <a:endParaRPr lang="zh-CN" altLang="en-US" dirty="0"/>
                    </a:p>
                  </a:txBody>
                  <a:tcPr/>
                </a:tc>
                <a:tc>
                  <a:txBody>
                    <a:bodyPr/>
                    <a:lstStyle/>
                    <a:p>
                      <a:r>
                        <a:rPr lang="en-US" altLang="zh-CN" dirty="0"/>
                        <a:t>         package </a:t>
                      </a:r>
                      <a:endParaRPr lang="zh-CN" altLang="en-US" dirty="0"/>
                    </a:p>
                  </a:txBody>
                  <a:tcPr/>
                </a:tc>
                <a:extLst>
                  <a:ext uri="{0D108BD9-81ED-4DB2-BD59-A6C34878D82A}">
                    <a16:rowId xmlns="" xmlns:a16="http://schemas.microsoft.com/office/drawing/2014/main" val="2278043923"/>
                  </a:ext>
                </a:extLst>
              </a:tr>
              <a:tr h="642880">
                <a:tc>
                  <a:txBody>
                    <a:bodyPr/>
                    <a:lstStyle/>
                    <a:p>
                      <a:pPr algn="l"/>
                      <a:r>
                        <a:rPr lang="en-US" altLang="zh-CN" dirty="0"/>
                        <a:t>     </a:t>
                      </a:r>
                      <a:r>
                        <a:rPr lang="en-US" altLang="zh-CN" dirty="0" err="1"/>
                        <a:t>nmea_serial_driver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en-US" altLang="zh-CN" dirty="0" err="1"/>
                        <a:t>nmea_navsat_driver</a:t>
                      </a:r>
                      <a:endParaRPr lang="zh-CN" altLang="en-US" dirty="0"/>
                    </a:p>
                    <a:p>
                      <a:pPr algn="l"/>
                      <a:endParaRPr lang="zh-CN" altLang="en-US" dirty="0"/>
                    </a:p>
                  </a:txBody>
                  <a:tcPr/>
                </a:tc>
                <a:extLst>
                  <a:ext uri="{0D108BD9-81ED-4DB2-BD59-A6C34878D82A}">
                    <a16:rowId xmlns="" xmlns:a16="http://schemas.microsoft.com/office/drawing/2014/main" val="1924809642"/>
                  </a:ext>
                </a:extLst>
              </a:tr>
              <a:tr h="64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dirty="0">
                          <a:solidFill>
                            <a:schemeClr val="tx1"/>
                          </a:solidFill>
                          <a:effectLst/>
                          <a:latin typeface="+mn-lt"/>
                          <a:ea typeface="+mn-ea"/>
                          <a:cs typeface="+mn-cs"/>
                        </a:rPr>
                        <a:t>    </a:t>
                      </a:r>
                      <a:r>
                        <a:rPr lang="en-US" altLang="zh-CN" sz="1800" b="0" i="0" u="none" strike="noStrike" kern="1200" dirty="0" err="1">
                          <a:solidFill>
                            <a:schemeClr val="tx1"/>
                          </a:solidFill>
                          <a:effectLst/>
                          <a:latin typeface="+mn-lt"/>
                          <a:ea typeface="+mn-ea"/>
                          <a:cs typeface="+mn-cs"/>
                        </a:rPr>
                        <a:t>android_all_sensors_driver</a:t>
                      </a:r>
                      <a:endParaRPr lang="zh-CN" altLang="en-US" dirty="0"/>
                    </a:p>
                    <a:p>
                      <a:pPr algn="l"/>
                      <a:endParaRPr lang="zh-CN" altLang="en-US" dirty="0"/>
                    </a:p>
                  </a:txBody>
                  <a:tcPr/>
                </a:tc>
                <a:tc>
                  <a:txBody>
                    <a:bodyPr/>
                    <a:lstStyle/>
                    <a:p>
                      <a:pPr algn="l"/>
                      <a:r>
                        <a:rPr lang="en-US" altLang="zh-CN" sz="1800" b="0" i="0" u="none" strike="noStrike" kern="1200" dirty="0" err="1">
                          <a:solidFill>
                            <a:schemeClr val="tx1"/>
                          </a:solidFill>
                          <a:effectLst/>
                          <a:latin typeface="+mn-lt"/>
                          <a:ea typeface="+mn-ea"/>
                          <a:cs typeface="+mn-cs"/>
                        </a:rPr>
                        <a:t>android_all_sensors_driver</a:t>
                      </a:r>
                      <a:endParaRPr lang="zh-CN" altLang="en-US" dirty="0"/>
                    </a:p>
                  </a:txBody>
                  <a:tcPr/>
                </a:tc>
                <a:extLst>
                  <a:ext uri="{0D108BD9-81ED-4DB2-BD59-A6C34878D82A}">
                    <a16:rowId xmlns="" xmlns:a16="http://schemas.microsoft.com/office/drawing/2014/main" val="3998331911"/>
                  </a:ext>
                </a:extLst>
              </a:tr>
              <a:tr h="372462">
                <a:tc>
                  <a:txBody>
                    <a:bodyPr/>
                    <a:lstStyle/>
                    <a:p>
                      <a:pPr algn="l"/>
                      <a:r>
                        <a:rPr lang="en-US" altLang="zh-CN" dirty="0"/>
                        <a:t>    </a:t>
                      </a:r>
                      <a:r>
                        <a:rPr lang="en-US" altLang="zh-CN" dirty="0" err="1"/>
                        <a:t>compass_node</a:t>
                      </a:r>
                      <a:endParaRPr lang="zh-CN" altLang="en-US" dirty="0"/>
                    </a:p>
                  </a:txBody>
                  <a:tcPr/>
                </a:tc>
                <a:tc>
                  <a:txBody>
                    <a:bodyPr/>
                    <a:lstStyle/>
                    <a:p>
                      <a:pPr algn="l"/>
                      <a:r>
                        <a:rPr lang="en-US" altLang="zh-CN" dirty="0"/>
                        <a:t> </a:t>
                      </a:r>
                      <a:r>
                        <a:rPr lang="en-US" altLang="zh-CN" dirty="0" err="1"/>
                        <a:t>sparkfun_compass</a:t>
                      </a:r>
                      <a:endParaRPr lang="zh-CN" altLang="en-US" dirty="0"/>
                    </a:p>
                  </a:txBody>
                  <a:tcPr/>
                </a:tc>
                <a:extLst>
                  <a:ext uri="{0D108BD9-81ED-4DB2-BD59-A6C34878D82A}">
                    <a16:rowId xmlns="" xmlns:a16="http://schemas.microsoft.com/office/drawing/2014/main" val="735060254"/>
                  </a:ext>
                </a:extLst>
              </a:tr>
              <a:tr h="372462">
                <a:tc>
                  <a:txBody>
                    <a:bodyPr/>
                    <a:lstStyle/>
                    <a:p>
                      <a:pPr algn="l"/>
                      <a:r>
                        <a:rPr lang="en-US" altLang="zh-CN" dirty="0"/>
                        <a:t>    </a:t>
                      </a:r>
                      <a:r>
                        <a:rPr lang="en-US" altLang="zh-CN" dirty="0" err="1"/>
                        <a:t>connection_node</a:t>
                      </a:r>
                      <a:endParaRPr lang="zh-CN" altLang="en-US" dirty="0"/>
                    </a:p>
                  </a:txBody>
                  <a:tcPr/>
                </a:tc>
                <a:tc>
                  <a:txBody>
                    <a:bodyPr/>
                    <a:lstStyle/>
                    <a:p>
                      <a:pPr algn="l"/>
                      <a:r>
                        <a:rPr lang="en-US" altLang="zh-CN" dirty="0"/>
                        <a:t> connection</a:t>
                      </a:r>
                      <a:endParaRPr lang="zh-CN" altLang="en-US" dirty="0"/>
                    </a:p>
                  </a:txBody>
                  <a:tcPr/>
                </a:tc>
                <a:extLst>
                  <a:ext uri="{0D108BD9-81ED-4DB2-BD59-A6C34878D82A}">
                    <a16:rowId xmlns="" xmlns:a16="http://schemas.microsoft.com/office/drawing/2014/main" val="3553288707"/>
                  </a:ext>
                </a:extLst>
              </a:tr>
              <a:tr h="372462">
                <a:tc>
                  <a:txBody>
                    <a:bodyPr/>
                    <a:lstStyle/>
                    <a:p>
                      <a:pPr algn="l"/>
                      <a:r>
                        <a:rPr lang="en-US" altLang="zh-CN" dirty="0"/>
                        <a:t>    </a:t>
                      </a:r>
                      <a:r>
                        <a:rPr lang="en-US" altLang="zh-CN" dirty="0" err="1"/>
                        <a:t>gps_to_local</a:t>
                      </a:r>
                      <a:endParaRPr lang="zh-CN" altLang="en-US" dirty="0"/>
                    </a:p>
                  </a:txBody>
                  <a:tcPr/>
                </a:tc>
                <a:tc>
                  <a:txBody>
                    <a:bodyPr/>
                    <a:lstStyle/>
                    <a:p>
                      <a:pPr algn="l"/>
                      <a:r>
                        <a:rPr lang="en-US" altLang="zh-CN" dirty="0"/>
                        <a:t> </a:t>
                      </a:r>
                      <a:r>
                        <a:rPr lang="en-US" altLang="zh-CN" dirty="0" err="1"/>
                        <a:t>b_acs</a:t>
                      </a:r>
                      <a:endParaRPr lang="zh-CN" altLang="en-US" dirty="0"/>
                    </a:p>
                  </a:txBody>
                  <a:tcPr/>
                </a:tc>
                <a:extLst>
                  <a:ext uri="{0D108BD9-81ED-4DB2-BD59-A6C34878D82A}">
                    <a16:rowId xmlns="" xmlns:a16="http://schemas.microsoft.com/office/drawing/2014/main" val="1278614453"/>
                  </a:ext>
                </a:extLst>
              </a:tr>
              <a:tr h="372462">
                <a:tc>
                  <a:txBody>
                    <a:bodyPr/>
                    <a:lstStyle/>
                    <a:p>
                      <a:pPr algn="l"/>
                      <a:r>
                        <a:rPr lang="en-US" altLang="zh-CN" dirty="0"/>
                        <a:t>    </a:t>
                      </a:r>
                      <a:r>
                        <a:rPr lang="en-US" altLang="zh-CN" dirty="0" err="1"/>
                        <a:t>path_replay</a:t>
                      </a:r>
                      <a:endParaRPr lang="zh-CN" altLang="en-US" dirty="0"/>
                    </a:p>
                  </a:txBody>
                  <a:tcPr/>
                </a:tc>
                <a:tc>
                  <a:txBody>
                    <a:bodyPr/>
                    <a:lstStyle/>
                    <a:p>
                      <a:pPr algn="l"/>
                      <a:r>
                        <a:rPr lang="en-US" altLang="zh-CN" dirty="0"/>
                        <a:t> </a:t>
                      </a:r>
                      <a:r>
                        <a:rPr lang="en-US" altLang="zh-CN" dirty="0" err="1"/>
                        <a:t>b_acs</a:t>
                      </a:r>
                      <a:endParaRPr lang="zh-CN" altLang="en-US" dirty="0"/>
                    </a:p>
                  </a:txBody>
                  <a:tcPr/>
                </a:tc>
                <a:extLst>
                  <a:ext uri="{0D108BD9-81ED-4DB2-BD59-A6C34878D82A}">
                    <a16:rowId xmlns="" xmlns:a16="http://schemas.microsoft.com/office/drawing/2014/main" val="2224124428"/>
                  </a:ext>
                </a:extLst>
              </a:tr>
              <a:tr h="372462">
                <a:tc>
                  <a:txBody>
                    <a:bodyPr/>
                    <a:lstStyle/>
                    <a:p>
                      <a:pPr algn="l"/>
                      <a:r>
                        <a:rPr lang="en-US" altLang="zh-CN" dirty="0"/>
                        <a:t>    </a:t>
                      </a:r>
                      <a:r>
                        <a:rPr lang="en-US" altLang="zh-CN" dirty="0" err="1"/>
                        <a:t>auto_demand</a:t>
                      </a:r>
                      <a:endParaRPr lang="zh-CN" altLang="en-US" dirty="0"/>
                    </a:p>
                  </a:txBody>
                  <a:tcPr/>
                </a:tc>
                <a:tc>
                  <a:txBody>
                    <a:bodyPr/>
                    <a:lstStyle/>
                    <a:p>
                      <a:pPr algn="l"/>
                      <a:r>
                        <a:rPr lang="en-US" altLang="zh-CN" dirty="0"/>
                        <a:t> </a:t>
                      </a:r>
                      <a:r>
                        <a:rPr lang="en-US" altLang="zh-CN" dirty="0" err="1"/>
                        <a:t>b_acs</a:t>
                      </a:r>
                      <a:endParaRPr lang="zh-CN" altLang="en-US" dirty="0"/>
                    </a:p>
                  </a:txBody>
                  <a:tcPr/>
                </a:tc>
                <a:extLst>
                  <a:ext uri="{0D108BD9-81ED-4DB2-BD59-A6C34878D82A}">
                    <a16:rowId xmlns="" xmlns:a16="http://schemas.microsoft.com/office/drawing/2014/main" val="1890032696"/>
                  </a:ext>
                </a:extLst>
              </a:tr>
              <a:tr h="372462">
                <a:tc>
                  <a:txBody>
                    <a:bodyPr/>
                    <a:lstStyle/>
                    <a:p>
                      <a:pPr algn="l"/>
                      <a:r>
                        <a:rPr lang="en-US" altLang="zh-CN" dirty="0"/>
                        <a:t>     </a:t>
                      </a:r>
                      <a:r>
                        <a:rPr lang="en-US" altLang="zh-CN" dirty="0" err="1"/>
                        <a:t>joy_node</a:t>
                      </a:r>
                      <a:endParaRPr lang="zh-CN" altLang="en-US" dirty="0"/>
                    </a:p>
                  </a:txBody>
                  <a:tcPr/>
                </a:tc>
                <a:tc>
                  <a:txBody>
                    <a:bodyPr/>
                    <a:lstStyle/>
                    <a:p>
                      <a:pPr algn="l"/>
                      <a:r>
                        <a:rPr lang="en-US" altLang="zh-CN" dirty="0"/>
                        <a:t> joy</a:t>
                      </a:r>
                      <a:endParaRPr lang="zh-CN" altLang="en-US" dirty="0"/>
                    </a:p>
                  </a:txBody>
                  <a:tcPr/>
                </a:tc>
                <a:extLst>
                  <a:ext uri="{0D108BD9-81ED-4DB2-BD59-A6C34878D82A}">
                    <a16:rowId xmlns="" xmlns:a16="http://schemas.microsoft.com/office/drawing/2014/main" val="2282569785"/>
                  </a:ext>
                </a:extLst>
              </a:tr>
              <a:tr h="372462">
                <a:tc>
                  <a:txBody>
                    <a:bodyPr/>
                    <a:lstStyle/>
                    <a:p>
                      <a:pPr algn="l"/>
                      <a:r>
                        <a:rPr lang="en-US" altLang="zh-CN" dirty="0"/>
                        <a:t>    </a:t>
                      </a:r>
                      <a:r>
                        <a:rPr lang="en-US" altLang="zh-CN" dirty="0" err="1"/>
                        <a:t>control_switch</a:t>
                      </a:r>
                      <a:endParaRPr lang="zh-CN" altLang="en-US" dirty="0"/>
                    </a:p>
                  </a:txBody>
                  <a:tcPr/>
                </a:tc>
                <a:tc>
                  <a:txBody>
                    <a:bodyPr/>
                    <a:lstStyle/>
                    <a:p>
                      <a:pPr algn="l"/>
                      <a:r>
                        <a:rPr lang="en-US" altLang="zh-CN" dirty="0"/>
                        <a:t> </a:t>
                      </a:r>
                      <a:r>
                        <a:rPr lang="en-US" altLang="zh-CN" dirty="0" err="1"/>
                        <a:t>cavlab_core</a:t>
                      </a:r>
                      <a:endParaRPr lang="zh-CN" altLang="en-US" dirty="0"/>
                    </a:p>
                  </a:txBody>
                  <a:tcPr/>
                </a:tc>
                <a:extLst>
                  <a:ext uri="{0D108BD9-81ED-4DB2-BD59-A6C34878D82A}">
                    <a16:rowId xmlns="" xmlns:a16="http://schemas.microsoft.com/office/drawing/2014/main" val="1222012451"/>
                  </a:ext>
                </a:extLst>
              </a:tr>
              <a:tr h="372462">
                <a:tc>
                  <a:txBody>
                    <a:bodyPr/>
                    <a:lstStyle/>
                    <a:p>
                      <a:pPr algn="l"/>
                      <a:r>
                        <a:rPr lang="en-US" altLang="zh-CN" dirty="0"/>
                        <a:t>    </a:t>
                      </a:r>
                      <a:r>
                        <a:rPr lang="en-US" altLang="zh-CN" dirty="0" err="1"/>
                        <a:t>age_checker</a:t>
                      </a:r>
                      <a:endParaRPr lang="zh-CN" altLang="en-US" dirty="0"/>
                    </a:p>
                  </a:txBody>
                  <a:tcPr/>
                </a:tc>
                <a:tc>
                  <a:txBody>
                    <a:bodyPr/>
                    <a:lstStyle/>
                    <a:p>
                      <a:pPr algn="l"/>
                      <a:r>
                        <a:rPr lang="en-US" altLang="zh-CN" dirty="0"/>
                        <a:t> </a:t>
                      </a:r>
                      <a:r>
                        <a:rPr lang="en-US" altLang="zh-CN" dirty="0" err="1"/>
                        <a:t>cavlab_core</a:t>
                      </a:r>
                      <a:endParaRPr lang="zh-CN" altLang="en-US" dirty="0"/>
                    </a:p>
                  </a:txBody>
                  <a:tcPr/>
                </a:tc>
                <a:extLst>
                  <a:ext uri="{0D108BD9-81ED-4DB2-BD59-A6C34878D82A}">
                    <a16:rowId xmlns="" xmlns:a16="http://schemas.microsoft.com/office/drawing/2014/main" val="3182774060"/>
                  </a:ext>
                </a:extLst>
              </a:tr>
              <a:tr h="372462">
                <a:tc>
                  <a:txBody>
                    <a:bodyPr/>
                    <a:lstStyle/>
                    <a:p>
                      <a:pPr algn="l"/>
                      <a:r>
                        <a:rPr lang="en-US" altLang="zh-CN" dirty="0"/>
                        <a:t>    </a:t>
                      </a:r>
                      <a:r>
                        <a:rPr lang="en-US" altLang="zh-CN" dirty="0" err="1"/>
                        <a:t>motion_node</a:t>
                      </a:r>
                      <a:endParaRPr lang="zh-CN" altLang="en-US" dirty="0"/>
                    </a:p>
                  </a:txBody>
                  <a:tcPr/>
                </a:tc>
                <a:tc>
                  <a:txBody>
                    <a:bodyPr/>
                    <a:lstStyle/>
                    <a:p>
                      <a:pPr algn="l"/>
                      <a:r>
                        <a:rPr lang="en-US" altLang="zh-CN" dirty="0"/>
                        <a:t> </a:t>
                      </a:r>
                      <a:r>
                        <a:rPr lang="en-US" altLang="zh-CN" dirty="0" err="1"/>
                        <a:t>vehicle_motion</a:t>
                      </a:r>
                      <a:endParaRPr lang="zh-CN" altLang="en-US" dirty="0"/>
                    </a:p>
                  </a:txBody>
                  <a:tcPr/>
                </a:tc>
                <a:extLst>
                  <a:ext uri="{0D108BD9-81ED-4DB2-BD59-A6C34878D82A}">
                    <a16:rowId xmlns="" xmlns:a16="http://schemas.microsoft.com/office/drawing/2014/main" val="3663915210"/>
                  </a:ext>
                </a:extLst>
              </a:tr>
            </a:tbl>
          </a:graphicData>
        </a:graphic>
      </p:graphicFrame>
      <p:sp>
        <p:nvSpPr>
          <p:cNvPr id="8" name="文本框 7">
            <a:extLst>
              <a:ext uri="{FF2B5EF4-FFF2-40B4-BE49-F238E27FC236}">
                <a16:creationId xmlns="" xmlns:a16="http://schemas.microsoft.com/office/drawing/2014/main" id="{F8E60F93-FEBF-C048-9739-E2A7BB460358}"/>
              </a:ext>
            </a:extLst>
          </p:cNvPr>
          <p:cNvSpPr txBox="1"/>
          <p:nvPr/>
        </p:nvSpPr>
        <p:spPr>
          <a:xfrm>
            <a:off x="8426115" y="3029955"/>
            <a:ext cx="2927685" cy="1477328"/>
          </a:xfrm>
          <a:prstGeom prst="rect">
            <a:avLst/>
          </a:prstGeom>
          <a:noFill/>
        </p:spPr>
        <p:txBody>
          <a:bodyPr wrap="square" rtlCol="0" anchor="t">
            <a:spAutoFit/>
          </a:bodyPr>
          <a:lstStyle/>
          <a:p>
            <a:r>
              <a:rPr kumimoji="1" lang="en-US" altLang="zh-CN" dirty="0">
                <a:latin typeface="Calibri"/>
                <a:cs typeface="Calibri"/>
              </a:rPr>
              <a:t>Nodes are just like </a:t>
            </a:r>
            <a:r>
              <a:rPr kumimoji="1" lang="en-US" altLang="zh-CN" dirty="0" err="1">
                <a:latin typeface="Calibri"/>
                <a:cs typeface="Calibri"/>
              </a:rPr>
              <a:t>c++</a:t>
            </a:r>
            <a:r>
              <a:rPr kumimoji="1" lang="en-US" altLang="zh-CN" dirty="0">
                <a:latin typeface="Calibri"/>
                <a:cs typeface="Calibri"/>
              </a:rPr>
              <a:t> and python scripts and each node has its own function and can publish or receive the topics they need.</a:t>
            </a:r>
            <a:endParaRPr kumimoji="1" lang="zh-CN" altLang="en-US" dirty="0">
              <a:latin typeface="Calibri"/>
              <a:cs typeface="Calibri"/>
            </a:endParaRPr>
          </a:p>
        </p:txBody>
      </p:sp>
    </p:spTree>
    <p:extLst>
      <p:ext uri="{BB962C8B-B14F-4D97-AF65-F5344CB8AC3E}">
        <p14:creationId xmlns:p14="http://schemas.microsoft.com/office/powerpoint/2010/main" val="1353552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2AD0C2C-98BB-674E-9E94-6AC69A0A6B31}"/>
              </a:ext>
            </a:extLst>
          </p:cNvPr>
          <p:cNvSpPr>
            <a:spLocks noGrp="1"/>
          </p:cNvSpPr>
          <p:nvPr>
            <p:ph type="title"/>
          </p:nvPr>
        </p:nvSpPr>
        <p:spPr/>
        <p:txBody>
          <a:bodyPr>
            <a:normAutofit/>
          </a:bodyPr>
          <a:lstStyle/>
          <a:p>
            <a:r>
              <a:rPr kumimoji="1" lang="en-US" altLang="zh-CN" sz="2400" b="1" dirty="0"/>
              <a:t>Architecture </a:t>
            </a:r>
            <a:r>
              <a:rPr kumimoji="1" lang="en-US" altLang="zh-CN" sz="2400" b="1"/>
              <a:t>Establishment </a:t>
            </a:r>
            <a:endParaRPr kumimoji="1" lang="zh-CN" altLang="en-US" sz="2400" b="1" dirty="0"/>
          </a:p>
        </p:txBody>
      </p:sp>
      <p:sp>
        <p:nvSpPr>
          <p:cNvPr id="7" name="内容占位符 6">
            <a:extLst>
              <a:ext uri="{FF2B5EF4-FFF2-40B4-BE49-F238E27FC236}">
                <a16:creationId xmlns="" xmlns:a16="http://schemas.microsoft.com/office/drawing/2014/main" id="{B00BBCBF-F9B6-6C4A-870C-280C18E286B1}"/>
              </a:ext>
            </a:extLst>
          </p:cNvPr>
          <p:cNvSpPr>
            <a:spLocks noGrp="1"/>
          </p:cNvSpPr>
          <p:nvPr>
            <p:ph idx="1"/>
          </p:nvPr>
        </p:nvSpPr>
        <p:spPr>
          <a:xfrm>
            <a:off x="838200" y="2667836"/>
            <a:ext cx="10515600" cy="4351338"/>
          </a:xfrm>
        </p:spPr>
        <p:txBody>
          <a:bodyPr vert="horz" lIns="91440" tIns="45720" rIns="91440" bIns="45720" rtlCol="0" anchor="t">
            <a:normAutofit/>
          </a:bodyPr>
          <a:lstStyle/>
          <a:p>
            <a:r>
              <a:rPr lang="en-US" altLang="zh-CN" sz="2400" dirty="0">
                <a:latin typeface="Calibri"/>
                <a:cs typeface="Calibri"/>
              </a:rPr>
              <a:t>All software control is based on </a:t>
            </a:r>
            <a:r>
              <a:rPr lang="en-US" altLang="zh-CN" sz="2400" dirty="0" smtClean="0">
                <a:latin typeface="Calibri"/>
                <a:cs typeface="Calibri"/>
              </a:rPr>
              <a:t>Robot Operating System (ROS) </a:t>
            </a:r>
            <a:r>
              <a:rPr lang="en-US" altLang="zh-CN" sz="2400" dirty="0">
                <a:latin typeface="Calibri"/>
                <a:cs typeface="Calibri"/>
              </a:rPr>
              <a:t>and is written as a series nodes</a:t>
            </a:r>
          </a:p>
          <a:p>
            <a:r>
              <a:rPr lang="en-US" altLang="zh-CN" sz="2400" dirty="0">
                <a:latin typeface="Calibri"/>
                <a:cs typeface="Calibri"/>
              </a:rPr>
              <a:t>ROS is built on Ubuntu mate system in Raspberry PI</a:t>
            </a:r>
          </a:p>
          <a:p>
            <a:r>
              <a:rPr lang="en-US" altLang="zh-CN" sz="2400" dirty="0">
                <a:latin typeface="Calibri"/>
                <a:cs typeface="Calibri"/>
              </a:rPr>
              <a:t>Limitation is the memory</a:t>
            </a:r>
            <a:r>
              <a:rPr lang="zh-Hans" altLang="en-US" sz="2400" dirty="0">
                <a:latin typeface="Calibri"/>
                <a:cs typeface="Calibri"/>
              </a:rPr>
              <a:t> </a:t>
            </a:r>
            <a:r>
              <a:rPr lang="en-US" altLang="zh-Hans" sz="2400" dirty="0">
                <a:latin typeface="Calibri"/>
                <a:cs typeface="Calibri"/>
              </a:rPr>
              <a:t>of</a:t>
            </a:r>
            <a:r>
              <a:rPr lang="zh-Hans" altLang="en-US" sz="2400" dirty="0">
                <a:latin typeface="Calibri"/>
                <a:cs typeface="Calibri"/>
              </a:rPr>
              <a:t> </a:t>
            </a:r>
            <a:r>
              <a:rPr lang="en-US" altLang="zh-Hans" sz="2400" dirty="0">
                <a:latin typeface="Calibri"/>
                <a:cs typeface="Calibri"/>
              </a:rPr>
              <a:t>RPI</a:t>
            </a:r>
            <a:r>
              <a:rPr lang="zh-Hans" altLang="en-US" sz="2400" dirty="0">
                <a:latin typeface="Calibri"/>
                <a:cs typeface="Calibri"/>
              </a:rPr>
              <a:t> </a:t>
            </a:r>
            <a:r>
              <a:rPr lang="en-US" altLang="zh-Hans" sz="2400" dirty="0">
                <a:latin typeface="Calibri"/>
                <a:cs typeface="Calibri"/>
              </a:rPr>
              <a:t>is</a:t>
            </a:r>
            <a:r>
              <a:rPr lang="zh-Hans" altLang="en-US" sz="2400" dirty="0">
                <a:latin typeface="Calibri"/>
                <a:cs typeface="Calibri"/>
              </a:rPr>
              <a:t> </a:t>
            </a:r>
            <a:r>
              <a:rPr lang="en-US" altLang="zh-Hans" sz="2400" dirty="0">
                <a:latin typeface="Calibri"/>
                <a:cs typeface="Calibri"/>
              </a:rPr>
              <a:t>only 512M and when we launch the whole project the computer will crash.</a:t>
            </a:r>
          </a:p>
          <a:p>
            <a:r>
              <a:rPr lang="en-US" altLang="zh-Hans" sz="2400" dirty="0">
                <a:latin typeface="Calibri"/>
                <a:cs typeface="Calibri"/>
              </a:rPr>
              <a:t>Solution is to sacrifice the SD card memory to increase the swap space of RPI</a:t>
            </a:r>
          </a:p>
          <a:p>
            <a:pPr marL="0" indent="0">
              <a:buNone/>
            </a:pPr>
            <a:r>
              <a:rPr lang="en-US" altLang="zh-Hans" sz="2400" dirty="0"/>
              <a:t> </a:t>
            </a:r>
          </a:p>
          <a:p>
            <a:pPr marL="0" indent="0">
              <a:buNone/>
            </a:pPr>
            <a:endParaRPr lang="en-US" altLang="zh-CN" sz="2400" dirty="0"/>
          </a:p>
          <a:p>
            <a:pPr marL="0" indent="0">
              <a:buNone/>
            </a:pPr>
            <a:endParaRPr lang="zh-CN" altLang="en-US" dirty="0"/>
          </a:p>
        </p:txBody>
      </p:sp>
      <p:pic>
        <p:nvPicPr>
          <p:cNvPr id="9" name="图片 8">
            <a:extLst>
              <a:ext uri="{FF2B5EF4-FFF2-40B4-BE49-F238E27FC236}">
                <a16:creationId xmlns="" xmlns:a16="http://schemas.microsoft.com/office/drawing/2014/main" id="{166B01B5-19EB-4A40-A8C3-91E3A12F0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65125"/>
            <a:ext cx="3611348" cy="1942237"/>
          </a:xfrm>
          <a:prstGeom prst="rect">
            <a:avLst/>
          </a:prstGeom>
        </p:spPr>
      </p:pic>
    </p:spTree>
    <p:extLst>
      <p:ext uri="{BB962C8B-B14F-4D97-AF65-F5344CB8AC3E}">
        <p14:creationId xmlns:p14="http://schemas.microsoft.com/office/powerpoint/2010/main" val="2373636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62FAF48-E620-3144-8A02-F1228222B441}"/>
              </a:ext>
            </a:extLst>
          </p:cNvPr>
          <p:cNvSpPr>
            <a:spLocks noGrp="1"/>
          </p:cNvSpPr>
          <p:nvPr>
            <p:ph type="title"/>
          </p:nvPr>
        </p:nvSpPr>
        <p:spPr>
          <a:xfrm>
            <a:off x="838200" y="365125"/>
            <a:ext cx="10515600" cy="789907"/>
          </a:xfrm>
        </p:spPr>
        <p:txBody>
          <a:bodyPr/>
          <a:lstStyle/>
          <a:p>
            <a:r>
              <a:rPr kumimoji="1" lang="en-US" altLang="zh-CN" dirty="0">
                <a:latin typeface="Calibri" panose="020F0502020204030204" pitchFamily="34" charset="0"/>
              </a:rPr>
              <a:t>Control System Design</a:t>
            </a:r>
            <a:endParaRPr kumimoji="1" lang="zh-CN" altLang="en-US" dirty="0">
              <a:latin typeface="Calibri" panose="020F0502020204030204" pitchFamily="34" charset="0"/>
            </a:endParaRPr>
          </a:p>
        </p:txBody>
      </p:sp>
      <p:sp>
        <p:nvSpPr>
          <p:cNvPr id="3" name="内容占位符 2">
            <a:extLst>
              <a:ext uri="{FF2B5EF4-FFF2-40B4-BE49-F238E27FC236}">
                <a16:creationId xmlns="" xmlns:a16="http://schemas.microsoft.com/office/drawing/2014/main" id="{0E3709D2-C32E-C441-B56A-7723517ED479}"/>
              </a:ext>
            </a:extLst>
          </p:cNvPr>
          <p:cNvSpPr>
            <a:spLocks noGrp="1"/>
          </p:cNvSpPr>
          <p:nvPr>
            <p:ph idx="1"/>
          </p:nvPr>
        </p:nvSpPr>
        <p:spPr>
          <a:xfrm>
            <a:off x="733925" y="1464677"/>
            <a:ext cx="6063917" cy="4351338"/>
          </a:xfrm>
        </p:spPr>
        <p:txBody>
          <a:bodyPr vert="horz" lIns="91440" tIns="45720" rIns="91440" bIns="45720" rtlCol="0" anchor="t">
            <a:normAutofit lnSpcReduction="10000"/>
          </a:bodyPr>
          <a:lstStyle/>
          <a:p>
            <a:r>
              <a:rPr kumimoji="1" lang="en-US" altLang="zh-CN" sz="2400" dirty="0">
                <a:latin typeface="Calibri"/>
                <a:cs typeface="Calibri"/>
              </a:rPr>
              <a:t>Main control unit: </a:t>
            </a:r>
            <a:endParaRPr lang="en-US" altLang="zh-CN" sz="2400" dirty="0">
              <a:latin typeface="Calibri"/>
              <a:cs typeface="Calibri"/>
            </a:endParaRPr>
          </a:p>
          <a:p>
            <a:pPr marL="0" indent="0">
              <a:buNone/>
            </a:pPr>
            <a:r>
              <a:rPr kumimoji="1" lang="en-US" altLang="zh-CN" sz="2400" dirty="0">
                <a:latin typeface="Calibri"/>
                <a:cs typeface="Calibri"/>
              </a:rPr>
              <a:t>R</a:t>
            </a:r>
            <a:r>
              <a:rPr kumimoji="1" lang="en-US" altLang="zh-CN" sz="2400" dirty="0" smtClean="0">
                <a:latin typeface="Calibri"/>
                <a:cs typeface="Calibri"/>
              </a:rPr>
              <a:t>aspberry </a:t>
            </a:r>
            <a:r>
              <a:rPr kumimoji="1" lang="en-US" altLang="zh-CN" sz="2400" dirty="0">
                <a:latin typeface="Calibri"/>
                <a:cs typeface="Calibri"/>
              </a:rPr>
              <a:t>P</a:t>
            </a:r>
            <a:r>
              <a:rPr kumimoji="1" lang="en-US" altLang="zh-CN" sz="2400" dirty="0" smtClean="0">
                <a:latin typeface="Calibri"/>
                <a:cs typeface="Calibri"/>
              </a:rPr>
              <a:t>i </a:t>
            </a:r>
            <a:r>
              <a:rPr kumimoji="1" lang="en-US" altLang="zh-CN" sz="2400" dirty="0">
                <a:latin typeface="Calibri"/>
                <a:cs typeface="Calibri"/>
              </a:rPr>
              <a:t>3</a:t>
            </a:r>
            <a:endParaRPr lang="en-US" altLang="zh-CN" sz="2400" dirty="0">
              <a:latin typeface="Calibri"/>
              <a:cs typeface="Calibri"/>
            </a:endParaRPr>
          </a:p>
          <a:p>
            <a:r>
              <a:rPr kumimoji="1" lang="en-US" altLang="zh-CN" sz="2400" dirty="0">
                <a:latin typeface="Calibri"/>
                <a:cs typeface="Calibri"/>
              </a:rPr>
              <a:t>Auxiliary control unit:</a:t>
            </a:r>
            <a:endParaRPr lang="en-US" altLang="zh-CN" sz="2400" dirty="0">
              <a:latin typeface="Calibri"/>
              <a:cs typeface="Calibri"/>
            </a:endParaRPr>
          </a:p>
          <a:p>
            <a:pPr marL="0" indent="0">
              <a:buNone/>
            </a:pPr>
            <a:r>
              <a:rPr kumimoji="1" lang="en-US" altLang="zh-CN" sz="2400" dirty="0">
                <a:latin typeface="Calibri"/>
                <a:cs typeface="Calibri"/>
              </a:rPr>
              <a:t>Arduino</a:t>
            </a:r>
            <a:endParaRPr lang="en-US" altLang="zh-CN" sz="2400" dirty="0">
              <a:latin typeface="Calibri"/>
              <a:cs typeface="Calibri"/>
            </a:endParaRPr>
          </a:p>
          <a:p>
            <a:r>
              <a:rPr kumimoji="1" lang="en-US" altLang="zh-CN" sz="2400" dirty="0">
                <a:latin typeface="Calibri"/>
                <a:cs typeface="Calibri"/>
              </a:rPr>
              <a:t>Sensors:</a:t>
            </a:r>
            <a:endParaRPr lang="en-US" altLang="zh-CN" sz="2400" dirty="0">
              <a:latin typeface="Calibri"/>
              <a:cs typeface="Calibri"/>
            </a:endParaRPr>
          </a:p>
          <a:p>
            <a:pPr marL="0" indent="0">
              <a:buNone/>
            </a:pPr>
            <a:r>
              <a:rPr kumimoji="1" lang="en-US" altLang="zh-CN" sz="2400" dirty="0">
                <a:latin typeface="Calibri"/>
                <a:cs typeface="Calibri"/>
              </a:rPr>
              <a:t>GPS and </a:t>
            </a:r>
            <a:r>
              <a:rPr kumimoji="1" lang="en-US" altLang="zh-CN" sz="2400" dirty="0" smtClean="0">
                <a:latin typeface="Calibri"/>
                <a:cs typeface="Calibri"/>
              </a:rPr>
              <a:t>Inertial Measurement Unit (IMU)</a:t>
            </a:r>
            <a:endParaRPr lang="en-US" altLang="zh-CN" sz="2400" dirty="0">
              <a:latin typeface="Calibri"/>
              <a:cs typeface="Calibri"/>
            </a:endParaRPr>
          </a:p>
          <a:p>
            <a:r>
              <a:rPr kumimoji="1" lang="en-US" altLang="zh-CN" sz="2400" dirty="0">
                <a:latin typeface="Calibri"/>
                <a:cs typeface="Calibri"/>
              </a:rPr>
              <a:t>Electrical components:</a:t>
            </a:r>
            <a:endParaRPr lang="en-US" altLang="zh-CN" sz="2400" dirty="0">
              <a:latin typeface="Calibri"/>
              <a:cs typeface="Calibri"/>
            </a:endParaRPr>
          </a:p>
          <a:p>
            <a:pPr marL="0" indent="0">
              <a:buNone/>
            </a:pPr>
            <a:r>
              <a:rPr kumimoji="1" lang="en-US" altLang="zh-CN" sz="2400" dirty="0">
                <a:latin typeface="Calibri"/>
                <a:cs typeface="Calibri"/>
              </a:rPr>
              <a:t>ESC, Servo and motor</a:t>
            </a:r>
            <a:endParaRPr lang="en-US" altLang="zh-CN" sz="2400" dirty="0">
              <a:latin typeface="Calibri"/>
              <a:cs typeface="Calibri"/>
            </a:endParaRPr>
          </a:p>
          <a:p>
            <a:r>
              <a:rPr kumimoji="1" lang="en-US" altLang="zh-CN" sz="2400" dirty="0">
                <a:latin typeface="Calibri"/>
                <a:cs typeface="Calibri"/>
              </a:rPr>
              <a:t>P</a:t>
            </a:r>
            <a:r>
              <a:rPr kumimoji="1" lang="en-US" altLang="zh-CN" sz="2400" dirty="0" smtClean="0">
                <a:latin typeface="Calibri"/>
                <a:cs typeface="Calibri"/>
              </a:rPr>
              <a:t>ower</a:t>
            </a:r>
            <a:r>
              <a:rPr kumimoji="1" lang="en-US" altLang="zh-CN" sz="2400" dirty="0">
                <a:latin typeface="Calibri"/>
                <a:cs typeface="Calibri"/>
              </a:rPr>
              <a:t>:</a:t>
            </a:r>
            <a:endParaRPr lang="en-US" altLang="zh-CN" sz="2400" dirty="0">
              <a:latin typeface="Calibri"/>
              <a:cs typeface="Calibri"/>
            </a:endParaRPr>
          </a:p>
          <a:p>
            <a:pPr marL="0" indent="0">
              <a:buNone/>
            </a:pPr>
            <a:r>
              <a:rPr kumimoji="1" lang="en-US" altLang="zh-CN" sz="2400" dirty="0">
                <a:latin typeface="Calibri"/>
                <a:cs typeface="Calibri"/>
              </a:rPr>
              <a:t>7.4v lithium battery</a:t>
            </a:r>
            <a:r>
              <a:rPr kumimoji="1" lang="zh-Hans" altLang="en-US" sz="2400" dirty="0">
                <a:latin typeface="Calibri"/>
                <a:cs typeface="Calibri"/>
              </a:rPr>
              <a:t> </a:t>
            </a:r>
            <a:r>
              <a:rPr kumimoji="1" lang="en-US" altLang="zh-Hans" sz="2400" dirty="0">
                <a:latin typeface="Calibri"/>
                <a:cs typeface="Calibri"/>
              </a:rPr>
              <a:t>and 5V power bank</a:t>
            </a:r>
            <a:endParaRPr kumimoji="1" lang="en-US" altLang="zh-CN" sz="2400" dirty="0">
              <a:latin typeface="Calibri"/>
              <a:cs typeface="Calibri"/>
            </a:endParaRPr>
          </a:p>
          <a:p>
            <a:pPr marL="0" indent="0">
              <a:buNone/>
            </a:pPr>
            <a:endParaRPr kumimoji="1" lang="zh-CN" altLang="en-US" dirty="0"/>
          </a:p>
        </p:txBody>
      </p:sp>
      <p:pic>
        <p:nvPicPr>
          <p:cNvPr id="4" name="图片 3">
            <a:extLst>
              <a:ext uri="{FF2B5EF4-FFF2-40B4-BE49-F238E27FC236}">
                <a16:creationId xmlns="" xmlns:a16="http://schemas.microsoft.com/office/drawing/2014/main" id="{4086A746-7E69-5941-B92A-6E450A6078A8}"/>
              </a:ext>
            </a:extLst>
          </p:cNvPr>
          <p:cNvPicPr/>
          <p:nvPr/>
        </p:nvPicPr>
        <p:blipFill>
          <a:blip r:embed="rId2"/>
          <a:stretch>
            <a:fillRect/>
          </a:stretch>
        </p:blipFill>
        <p:spPr>
          <a:xfrm>
            <a:off x="7030619" y="1464677"/>
            <a:ext cx="4146550" cy="4109720"/>
          </a:xfrm>
          <a:prstGeom prst="rect">
            <a:avLst/>
          </a:prstGeom>
        </p:spPr>
      </p:pic>
    </p:spTree>
    <p:extLst>
      <p:ext uri="{BB962C8B-B14F-4D97-AF65-F5344CB8AC3E}">
        <p14:creationId xmlns:p14="http://schemas.microsoft.com/office/powerpoint/2010/main" val="420781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B17836D-49C4-4D4D-B1B0-14C6272CDED9}"/>
              </a:ext>
            </a:extLst>
          </p:cNvPr>
          <p:cNvSpPr>
            <a:spLocks noGrp="1"/>
          </p:cNvSpPr>
          <p:nvPr>
            <p:ph type="title"/>
          </p:nvPr>
        </p:nvSpPr>
        <p:spPr/>
        <p:txBody>
          <a:bodyPr/>
          <a:lstStyle/>
          <a:p>
            <a:r>
              <a:rPr kumimoji="1" lang="en-US" altLang="zh-CN" dirty="0">
                <a:latin typeface="Calibri" panose="020F0502020204030204" pitchFamily="34" charset="0"/>
              </a:rPr>
              <a:t>GPS Testing</a:t>
            </a:r>
            <a:endParaRPr kumimoji="1" lang="zh-CN" altLang="en-US" dirty="0">
              <a:latin typeface="Calibri" panose="020F0502020204030204" pitchFamily="34" charset="0"/>
            </a:endParaRPr>
          </a:p>
        </p:txBody>
      </p:sp>
      <p:sp>
        <p:nvSpPr>
          <p:cNvPr id="3" name="内容占位符 2">
            <a:extLst>
              <a:ext uri="{FF2B5EF4-FFF2-40B4-BE49-F238E27FC236}">
                <a16:creationId xmlns="" xmlns:a16="http://schemas.microsoft.com/office/drawing/2014/main" id="{96714879-F858-D64B-AF63-3DE0053533BE}"/>
              </a:ext>
            </a:extLst>
          </p:cNvPr>
          <p:cNvSpPr>
            <a:spLocks noGrp="1"/>
          </p:cNvSpPr>
          <p:nvPr>
            <p:ph idx="1"/>
          </p:nvPr>
        </p:nvSpPr>
        <p:spPr/>
        <p:txBody>
          <a:bodyPr vert="horz" lIns="91440" tIns="45720" rIns="91440" bIns="45720" rtlCol="0" anchor="t">
            <a:normAutofit/>
          </a:bodyPr>
          <a:lstStyle/>
          <a:p>
            <a:r>
              <a:rPr kumimoji="1" lang="en-US" altLang="zh-CN" dirty="0">
                <a:latin typeface="Calibri"/>
                <a:cs typeface="Calibri"/>
              </a:rPr>
              <a:t>Parse raw NMEA data and get latitude and longitude information</a:t>
            </a:r>
          </a:p>
          <a:p>
            <a:pPr marL="0" indent="0">
              <a:buNone/>
            </a:pPr>
            <a:r>
              <a:rPr lang="en-US" altLang="zh-CN" sz="2400" b="1" dirty="0"/>
              <a:t>$GPGGA,181908.00,3404.7041778,N,07044.3966270,</a:t>
            </a:r>
            <a:br>
              <a:rPr lang="en-US" altLang="zh-CN" sz="2400" b="1" dirty="0"/>
            </a:br>
            <a:r>
              <a:rPr lang="en-US" altLang="zh-CN" sz="2400" b="1" dirty="0"/>
              <a:t>W,4,13,1.00,495.144,M,29.200,M,0.10,0000*40</a:t>
            </a:r>
          </a:p>
          <a:p>
            <a:pPr marL="0" indent="0">
              <a:buNone/>
            </a:pPr>
            <a:endParaRPr lang="en-US" altLang="zh-CN" dirty="0">
              <a:latin typeface="Calibri"/>
              <a:cs typeface="Calibri"/>
            </a:endParaRPr>
          </a:p>
          <a:p>
            <a:r>
              <a:rPr kumimoji="1" lang="en-US" altLang="zh-CN" dirty="0">
                <a:latin typeface="Calibri"/>
                <a:cs typeface="Calibri"/>
              </a:rPr>
              <a:t>Integrate ROS with the hardware and use a node to publish latitude and longitude at 1 Hz</a:t>
            </a:r>
            <a:endParaRPr lang="en-US" altLang="zh-CN" dirty="0">
              <a:latin typeface="Calibri"/>
              <a:cs typeface="Calibri"/>
            </a:endParaRPr>
          </a:p>
          <a:p>
            <a:r>
              <a:rPr kumimoji="1" lang="en-US" altLang="zh-CN" dirty="0">
                <a:latin typeface="Calibri"/>
                <a:cs typeface="Calibri"/>
              </a:rPr>
              <a:t>Problem is the publishing rate and precision</a:t>
            </a:r>
            <a:endParaRPr lang="en-US" altLang="zh-CN" dirty="0">
              <a:latin typeface="Calibri"/>
              <a:cs typeface="Calibri"/>
            </a:endParaRPr>
          </a:p>
          <a:p>
            <a:r>
              <a:rPr kumimoji="1" lang="en-US" altLang="zh-CN" dirty="0">
                <a:latin typeface="Calibri"/>
                <a:cs typeface="Calibri"/>
              </a:rPr>
              <a:t>Need better filter to process the raw data which has many errors</a:t>
            </a:r>
            <a:endParaRPr lang="en-US" altLang="zh-CN" dirty="0">
              <a:latin typeface="Calibri"/>
              <a:cs typeface="Calibri"/>
            </a:endParaRPr>
          </a:p>
          <a:p>
            <a:pPr marL="0" indent="0">
              <a:buNone/>
            </a:pPr>
            <a:endParaRPr kumimoji="1" lang="zh-CN" altLang="en-US" dirty="0"/>
          </a:p>
        </p:txBody>
      </p:sp>
    </p:spTree>
    <p:extLst>
      <p:ext uri="{BB962C8B-B14F-4D97-AF65-F5344CB8AC3E}">
        <p14:creationId xmlns:p14="http://schemas.microsoft.com/office/powerpoint/2010/main" val="1148101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 xmlns:a16="http://schemas.microsoft.com/office/drawing/2014/main" id="{410A07DB-4151-904D-B96E-D0FBD28B3A6A}"/>
              </a:ext>
            </a:extLst>
          </p:cNvPr>
          <p:cNvPicPr>
            <a:picLocks noGrp="1"/>
          </p:cNvPicPr>
          <p:nvPr>
            <p:ph idx="1"/>
          </p:nvPr>
        </p:nvPicPr>
        <p:blipFill>
          <a:blip r:embed="rId2"/>
          <a:stretch>
            <a:fillRect/>
          </a:stretch>
        </p:blipFill>
        <p:spPr>
          <a:xfrm>
            <a:off x="5999746" y="641851"/>
            <a:ext cx="4066107" cy="2266700"/>
          </a:xfrm>
          <a:prstGeom prst="rect">
            <a:avLst/>
          </a:prstGeom>
        </p:spPr>
      </p:pic>
      <p:pic>
        <p:nvPicPr>
          <p:cNvPr id="5" name="图片 4">
            <a:extLst>
              <a:ext uri="{FF2B5EF4-FFF2-40B4-BE49-F238E27FC236}">
                <a16:creationId xmlns="" xmlns:a16="http://schemas.microsoft.com/office/drawing/2014/main" id="{4DEC336C-3A42-B342-9E94-A06400ADCEB2}"/>
              </a:ext>
            </a:extLst>
          </p:cNvPr>
          <p:cNvPicPr/>
          <p:nvPr/>
        </p:nvPicPr>
        <p:blipFill>
          <a:blip r:embed="rId3"/>
          <a:stretch>
            <a:fillRect/>
          </a:stretch>
        </p:blipFill>
        <p:spPr>
          <a:xfrm>
            <a:off x="1247274" y="641851"/>
            <a:ext cx="4066107" cy="2266700"/>
          </a:xfrm>
          <a:prstGeom prst="rect">
            <a:avLst/>
          </a:prstGeom>
        </p:spPr>
      </p:pic>
      <p:sp>
        <p:nvSpPr>
          <p:cNvPr id="7" name="文本框 6">
            <a:extLst>
              <a:ext uri="{FF2B5EF4-FFF2-40B4-BE49-F238E27FC236}">
                <a16:creationId xmlns="" xmlns:a16="http://schemas.microsoft.com/office/drawing/2014/main" id="{608FA07A-9DB8-4A44-A560-E5AE60676D4E}"/>
              </a:ext>
            </a:extLst>
          </p:cNvPr>
          <p:cNvSpPr txBox="1"/>
          <p:nvPr/>
        </p:nvSpPr>
        <p:spPr>
          <a:xfrm>
            <a:off x="2185735" y="3019927"/>
            <a:ext cx="3814011" cy="369332"/>
          </a:xfrm>
          <a:prstGeom prst="rect">
            <a:avLst/>
          </a:prstGeom>
          <a:noFill/>
        </p:spPr>
        <p:txBody>
          <a:bodyPr wrap="square" rtlCol="0">
            <a:spAutoFit/>
          </a:bodyPr>
          <a:lstStyle/>
          <a:p>
            <a:r>
              <a:rPr kumimoji="1" lang="en-US" altLang="zh-CN" dirty="0">
                <a:latin typeface="Calibri" panose="020F0502020204030204" pitchFamily="34" charset="0"/>
              </a:rPr>
              <a:t>In the car park</a:t>
            </a:r>
            <a:endParaRPr kumimoji="1" lang="zh-CN" altLang="en-US" dirty="0">
              <a:latin typeface="Calibri" panose="020F0502020204030204" pitchFamily="34" charset="0"/>
            </a:endParaRPr>
          </a:p>
        </p:txBody>
      </p:sp>
      <p:sp>
        <p:nvSpPr>
          <p:cNvPr id="8" name="文本框 7">
            <a:extLst>
              <a:ext uri="{FF2B5EF4-FFF2-40B4-BE49-F238E27FC236}">
                <a16:creationId xmlns="" xmlns:a16="http://schemas.microsoft.com/office/drawing/2014/main" id="{C8401A7D-AE6F-0E48-BCB3-CA2B06D1D8EE}"/>
              </a:ext>
            </a:extLst>
          </p:cNvPr>
          <p:cNvSpPr txBox="1"/>
          <p:nvPr/>
        </p:nvSpPr>
        <p:spPr>
          <a:xfrm>
            <a:off x="6769483" y="3019927"/>
            <a:ext cx="2526631" cy="369332"/>
          </a:xfrm>
          <a:prstGeom prst="rect">
            <a:avLst/>
          </a:prstGeom>
          <a:noFill/>
        </p:spPr>
        <p:txBody>
          <a:bodyPr wrap="square" rtlCol="0">
            <a:spAutoFit/>
          </a:bodyPr>
          <a:lstStyle/>
          <a:p>
            <a:r>
              <a:rPr kumimoji="1" lang="en-US" altLang="zh-CN" dirty="0">
                <a:latin typeface="Calibri" panose="020F0502020204030204" pitchFamily="34" charset="0"/>
              </a:rPr>
              <a:t>Near the tall building</a:t>
            </a:r>
            <a:endParaRPr kumimoji="1" lang="zh-CN" altLang="en-US" dirty="0">
              <a:latin typeface="Calibri" panose="020F0502020204030204" pitchFamily="34" charset="0"/>
            </a:endParaRPr>
          </a:p>
        </p:txBody>
      </p:sp>
      <p:sp>
        <p:nvSpPr>
          <p:cNvPr id="9" name="文本框 8">
            <a:extLst>
              <a:ext uri="{FF2B5EF4-FFF2-40B4-BE49-F238E27FC236}">
                <a16:creationId xmlns="" xmlns:a16="http://schemas.microsoft.com/office/drawing/2014/main" id="{642DEE35-0725-6143-A63D-500F4B7063A0}"/>
              </a:ext>
            </a:extLst>
          </p:cNvPr>
          <p:cNvSpPr txBox="1"/>
          <p:nvPr/>
        </p:nvSpPr>
        <p:spPr>
          <a:xfrm>
            <a:off x="1066234" y="3922295"/>
            <a:ext cx="8494294" cy="1015663"/>
          </a:xfrm>
          <a:prstGeom prst="rect">
            <a:avLst/>
          </a:prstGeom>
          <a:noFill/>
        </p:spPr>
        <p:txBody>
          <a:bodyPr wrap="square" rtlCol="0" anchor="t">
            <a:spAutoFit/>
          </a:bodyPr>
          <a:lstStyle/>
          <a:p>
            <a:r>
              <a:rPr kumimoji="1" lang="en-US" altLang="zh-CN" sz="2000" dirty="0">
                <a:latin typeface="Calibri"/>
                <a:cs typeface="Calibri"/>
              </a:rPr>
              <a:t>When we use GPS to record the map, it is better to stay away from tall buildings.</a:t>
            </a:r>
            <a:endParaRPr lang="en-US" altLang="zh-CN" sz="2000" dirty="0">
              <a:latin typeface="Calibri"/>
              <a:cs typeface="Calibri"/>
            </a:endParaRPr>
          </a:p>
          <a:p>
            <a:r>
              <a:rPr kumimoji="1" lang="en-US" altLang="zh-CN" sz="2000" dirty="0">
                <a:latin typeface="Calibri"/>
                <a:cs typeface="Calibri"/>
              </a:rPr>
              <a:t>From the past experience, GPS’s signal from android phone has better performance than that we bought from the </a:t>
            </a:r>
            <a:r>
              <a:rPr kumimoji="1" lang="en-US" altLang="zh-CN" sz="2000" dirty="0" err="1">
                <a:latin typeface="Calibri"/>
                <a:cs typeface="Calibri"/>
              </a:rPr>
              <a:t>Adafruit</a:t>
            </a:r>
            <a:r>
              <a:rPr kumimoji="1" lang="en-US" altLang="zh-CN" sz="2000" dirty="0">
                <a:latin typeface="Calibri"/>
                <a:cs typeface="Calibri"/>
              </a:rPr>
              <a:t> company.</a:t>
            </a:r>
            <a:endParaRPr kumimoji="1" lang="zh-CN" altLang="en-US" sz="2000" dirty="0">
              <a:latin typeface="Calibri"/>
              <a:cs typeface="Calibri"/>
            </a:endParaRPr>
          </a:p>
        </p:txBody>
      </p:sp>
    </p:spTree>
    <p:extLst>
      <p:ext uri="{BB962C8B-B14F-4D97-AF65-F5344CB8AC3E}">
        <p14:creationId xmlns:p14="http://schemas.microsoft.com/office/powerpoint/2010/main" val="1998021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D27B7D-318F-4C42-9AAD-99EDBEB0180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Project Aims</a:t>
            </a:r>
          </a:p>
        </p:txBody>
      </p:sp>
      <p:sp>
        <p:nvSpPr>
          <p:cNvPr id="3" name="Content Placeholder 2">
            <a:extLst>
              <a:ext uri="{FF2B5EF4-FFF2-40B4-BE49-F238E27FC236}">
                <a16:creationId xmlns="" xmlns:a16="http://schemas.microsoft.com/office/drawing/2014/main" id="{7135A369-477B-49A7-BE57-47372E9E0252}"/>
              </a:ext>
            </a:extLst>
          </p:cNvPr>
          <p:cNvSpPr>
            <a:spLocks noGrp="1"/>
          </p:cNvSpPr>
          <p:nvPr>
            <p:ph idx="1"/>
          </p:nvPr>
        </p:nvSpPr>
        <p:spPr>
          <a:xfrm>
            <a:off x="838200" y="1825625"/>
            <a:ext cx="10515600" cy="4840168"/>
          </a:xfrm>
        </p:spPr>
        <p:txBody>
          <a:bodyPr vert="horz" lIns="91440" tIns="45720" rIns="91440" bIns="45720" rtlCol="0" anchor="t">
            <a:normAutofit fontScale="85000" lnSpcReduction="10000"/>
          </a:bodyPr>
          <a:lstStyle/>
          <a:p>
            <a:pPr marL="0" indent="0">
              <a:lnSpc>
                <a:spcPct val="120000"/>
              </a:lnSpc>
              <a:buNone/>
            </a:pPr>
            <a:r>
              <a:rPr lang="en-US" dirty="0"/>
              <a:t>•</a:t>
            </a:r>
            <a:r>
              <a:rPr lang="en-US" sz="3200" dirty="0">
                <a:latin typeface="Calibri" panose="020F0502020204030204" pitchFamily="34" charset="0"/>
                <a:cs typeface="Calibri" panose="020F0502020204030204" pitchFamily="34" charset="0"/>
              </a:rPr>
              <a:t>Develop a 1:6 scale drive-by-wire vehicle using Ackermann steering</a:t>
            </a:r>
          </a:p>
          <a:p>
            <a:pPr marL="73025" indent="0">
              <a:lnSpc>
                <a:spcPct val="120000"/>
              </a:lnSpc>
              <a:buNone/>
            </a:pPr>
            <a:r>
              <a:rPr lang="en-US" sz="3200" dirty="0">
                <a:latin typeface="Calibri" panose="020F0502020204030204" pitchFamily="34" charset="0"/>
                <a:cs typeface="Calibri" panose="020F0502020204030204" pitchFamily="34" charset="0"/>
              </a:rPr>
              <a:t>•Create a </a:t>
            </a:r>
            <a:r>
              <a:rPr lang="en-US" sz="3200" dirty="0" err="1">
                <a:latin typeface="Calibri" panose="020F0502020204030204" pitchFamily="34" charset="0"/>
                <a:cs typeface="Calibri" panose="020F0502020204030204" pitchFamily="34" charset="0"/>
              </a:rPr>
              <a:t>μPod</a:t>
            </a:r>
            <a:r>
              <a:rPr lang="en-US" sz="3200" dirty="0">
                <a:latin typeface="Calibri" panose="020F0502020204030204" pitchFamily="34" charset="0"/>
                <a:cs typeface="Calibri" panose="020F0502020204030204" pitchFamily="34" charset="0"/>
              </a:rPr>
              <a:t> such that it uses a drivetrain with a control unit which can be programmed in the same way as the full-size model </a:t>
            </a:r>
          </a:p>
          <a:p>
            <a:pPr marL="0" indent="0">
              <a:lnSpc>
                <a:spcPct val="120000"/>
              </a:lnSpc>
              <a:buNone/>
            </a:pPr>
            <a:r>
              <a:rPr lang="en-US" sz="3200" dirty="0">
                <a:latin typeface="Calibri" panose="020F0502020204030204" pitchFamily="34" charset="0"/>
                <a:cs typeface="Calibri" panose="020F0502020204030204" pitchFamily="34" charset="0"/>
              </a:rPr>
              <a:t>     — Same control system ROS (Robot operating system)</a:t>
            </a:r>
          </a:p>
          <a:p>
            <a:pPr marL="0" indent="0">
              <a:lnSpc>
                <a:spcPct val="120000"/>
              </a:lnSpc>
              <a:buNone/>
            </a:pPr>
            <a:r>
              <a:rPr lang="en-US" sz="3200" dirty="0">
                <a:latin typeface="Calibri" panose="020F0502020204030204" pitchFamily="34" charset="0"/>
                <a:cs typeface="Calibri" panose="020F0502020204030204" pitchFamily="34" charset="0"/>
              </a:rPr>
              <a:t>     — Extensible for more sensors</a:t>
            </a:r>
          </a:p>
          <a:p>
            <a:pPr marL="73025" indent="0">
              <a:lnSpc>
                <a:spcPct val="120000"/>
              </a:lnSpc>
              <a:buNone/>
            </a:pPr>
            <a:r>
              <a:rPr lang="en-US" sz="3200" dirty="0">
                <a:latin typeface="Calibri" panose="020F0502020204030204" pitchFamily="34" charset="0"/>
                <a:cs typeface="Calibri" panose="020F0502020204030204" pitchFamily="34" charset="0"/>
              </a:rPr>
              <a:t>•Use the </a:t>
            </a:r>
            <a:r>
              <a:rPr lang="en-US" sz="3200" dirty="0" err="1">
                <a:latin typeface="Calibri" panose="020F0502020204030204" pitchFamily="34" charset="0"/>
                <a:cs typeface="Calibri" panose="020F0502020204030204" pitchFamily="34" charset="0"/>
              </a:rPr>
              <a:t>μPod</a:t>
            </a:r>
            <a:r>
              <a:rPr lang="en-US" sz="3200" dirty="0">
                <a:latin typeface="Calibri" panose="020F0502020204030204" pitchFamily="34" charset="0"/>
                <a:cs typeface="Calibri" panose="020F0502020204030204" pitchFamily="34" charset="0"/>
              </a:rPr>
              <a:t> to test the code and algorithms originally developed for the full size model </a:t>
            </a:r>
          </a:p>
          <a:p>
            <a:pPr marL="73025" indent="0">
              <a:lnSpc>
                <a:spcPct val="120000"/>
              </a:lnSpc>
              <a:buNone/>
            </a:pPr>
            <a:r>
              <a:rPr lang="en-US" sz="3200" dirty="0" smtClean="0">
                <a:latin typeface="Calibri" panose="020F0502020204030204" pitchFamily="34" charset="0"/>
                <a:cs typeface="Calibri" panose="020F0502020204030204" pitchFamily="34" charset="0"/>
              </a:rPr>
              <a:t>•Achieve autonomous and remote control</a:t>
            </a:r>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23828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D413BD1-F5AE-8C4A-9803-62AFCF55DDC3}"/>
              </a:ext>
            </a:extLst>
          </p:cNvPr>
          <p:cNvSpPr>
            <a:spLocks noGrp="1"/>
          </p:cNvSpPr>
          <p:nvPr>
            <p:ph type="title"/>
          </p:nvPr>
        </p:nvSpPr>
        <p:spPr/>
        <p:txBody>
          <a:bodyPr/>
          <a:lstStyle/>
          <a:p>
            <a:r>
              <a:rPr kumimoji="1" lang="en-US" altLang="zh-CN" dirty="0" smtClean="0">
                <a:latin typeface="Calibri" panose="020F0502020204030204" pitchFamily="34" charset="0"/>
              </a:rPr>
              <a:t>IMU </a:t>
            </a:r>
            <a:r>
              <a:rPr kumimoji="1" lang="en-US" altLang="zh-CN" dirty="0">
                <a:latin typeface="Calibri" panose="020F0502020204030204" pitchFamily="34" charset="0"/>
              </a:rPr>
              <a:t>Testing</a:t>
            </a:r>
            <a:endParaRPr kumimoji="1" lang="zh-CN" altLang="en-US" dirty="0">
              <a:latin typeface="Calibri" panose="020F0502020204030204" pitchFamily="34" charset="0"/>
            </a:endParaRPr>
          </a:p>
        </p:txBody>
      </p:sp>
      <p:sp>
        <p:nvSpPr>
          <p:cNvPr id="3" name="内容占位符 2">
            <a:extLst>
              <a:ext uri="{FF2B5EF4-FFF2-40B4-BE49-F238E27FC236}">
                <a16:creationId xmlns="" xmlns:a16="http://schemas.microsoft.com/office/drawing/2014/main" id="{72B185A1-3F51-9745-AC2F-FAD3ACD3F821}"/>
              </a:ext>
            </a:extLst>
          </p:cNvPr>
          <p:cNvSpPr>
            <a:spLocks noGrp="1"/>
          </p:cNvSpPr>
          <p:nvPr>
            <p:ph idx="1"/>
          </p:nvPr>
        </p:nvSpPr>
        <p:spPr/>
        <p:txBody>
          <a:bodyPr>
            <a:normAutofit/>
          </a:bodyPr>
          <a:lstStyle/>
          <a:p>
            <a:pPr marL="0" indent="0">
              <a:buNone/>
            </a:pPr>
            <a:r>
              <a:rPr kumimoji="1" lang="en-US" altLang="zh-CN" sz="2000" dirty="0">
                <a:latin typeface="Calibri" panose="020F0502020204030204" pitchFamily="34" charset="0"/>
              </a:rPr>
              <a:t>IMU </a:t>
            </a:r>
            <a:r>
              <a:rPr kumimoji="1" lang="en-US" altLang="zh-CN" sz="2000" dirty="0" smtClean="0">
                <a:latin typeface="Calibri" panose="020F0502020204030204" pitchFamily="34" charset="0"/>
              </a:rPr>
              <a:t>consists </a:t>
            </a:r>
            <a:r>
              <a:rPr kumimoji="1" lang="en-US" altLang="zh-CN" sz="2000" dirty="0">
                <a:latin typeface="Calibri" panose="020F0502020204030204" pitchFamily="34" charset="0"/>
              </a:rPr>
              <a:t>of three components:</a:t>
            </a:r>
          </a:p>
          <a:p>
            <a:r>
              <a:rPr lang="en-US" altLang="zh-CN" sz="2000" dirty="0">
                <a:latin typeface="Calibri" panose="020F0502020204030204" pitchFamily="34" charset="0"/>
              </a:rPr>
              <a:t>3-axis magnetometer</a:t>
            </a:r>
          </a:p>
          <a:p>
            <a:r>
              <a:rPr lang="en-US" altLang="zh-CN" sz="2000" dirty="0">
                <a:latin typeface="Calibri" panose="020F0502020204030204" pitchFamily="34" charset="0"/>
              </a:rPr>
              <a:t>3-axis accelerometer </a:t>
            </a:r>
          </a:p>
          <a:p>
            <a:r>
              <a:rPr lang="en-US" altLang="zh-CN" sz="2000" dirty="0">
                <a:latin typeface="Calibri" panose="020F0502020204030204" pitchFamily="34" charset="0"/>
              </a:rPr>
              <a:t>3-aix gyroscope</a:t>
            </a:r>
            <a:endParaRPr lang="zh-CN" altLang="zh-CN" sz="2000" dirty="0">
              <a:latin typeface="Calibri" panose="020F0502020204030204" pitchFamily="34" charset="0"/>
            </a:endParaRPr>
          </a:p>
          <a:p>
            <a:pPr marL="0" indent="0">
              <a:buNone/>
            </a:pPr>
            <a:r>
              <a:rPr kumimoji="1" lang="en-US" altLang="zh-CN" sz="2000" dirty="0">
                <a:latin typeface="Calibri" panose="020F0502020204030204" pitchFamily="34" charset="0"/>
              </a:rPr>
              <a:t>We only use magnetometer to calculate the heading angle</a:t>
            </a:r>
          </a:p>
          <a:p>
            <a:pPr marL="0" indent="0">
              <a:buNone/>
            </a:pPr>
            <a:endParaRPr kumimoji="1" lang="zh-CN" altLang="en-US" sz="2000" dirty="0"/>
          </a:p>
        </p:txBody>
      </p:sp>
      <p:pic>
        <p:nvPicPr>
          <p:cNvPr id="4" name="图片 3">
            <a:extLst>
              <a:ext uri="{FF2B5EF4-FFF2-40B4-BE49-F238E27FC236}">
                <a16:creationId xmlns="" xmlns:a16="http://schemas.microsoft.com/office/drawing/2014/main" id="{27C32AD7-33AE-1144-8482-181BEE77EA44}"/>
              </a:ext>
            </a:extLst>
          </p:cNvPr>
          <p:cNvPicPr/>
          <p:nvPr/>
        </p:nvPicPr>
        <p:blipFill>
          <a:blip r:embed="rId2"/>
          <a:stretch>
            <a:fillRect/>
          </a:stretch>
        </p:blipFill>
        <p:spPr>
          <a:xfrm>
            <a:off x="946484" y="3941697"/>
            <a:ext cx="2506579" cy="2235266"/>
          </a:xfrm>
          <a:prstGeom prst="rect">
            <a:avLst/>
          </a:prstGeom>
        </p:spPr>
      </p:pic>
      <p:sp>
        <p:nvSpPr>
          <p:cNvPr id="5" name="文本框 4">
            <a:extLst>
              <a:ext uri="{FF2B5EF4-FFF2-40B4-BE49-F238E27FC236}">
                <a16:creationId xmlns="" xmlns:a16="http://schemas.microsoft.com/office/drawing/2014/main" id="{FDE777DE-1123-E54B-9C25-3601F9CA9624}"/>
              </a:ext>
            </a:extLst>
          </p:cNvPr>
          <p:cNvSpPr txBox="1"/>
          <p:nvPr/>
        </p:nvSpPr>
        <p:spPr>
          <a:xfrm>
            <a:off x="4126832" y="4032728"/>
            <a:ext cx="5305927" cy="1200329"/>
          </a:xfrm>
          <a:prstGeom prst="rect">
            <a:avLst/>
          </a:prstGeom>
          <a:noFill/>
        </p:spPr>
        <p:txBody>
          <a:bodyPr wrap="square" rtlCol="0">
            <a:spAutoFit/>
          </a:bodyPr>
          <a:lstStyle/>
          <a:p>
            <a:r>
              <a:rPr lang="en-US" altLang="zh-CN" dirty="0">
                <a:latin typeface="Calibri" panose="020F0502020204030204" pitchFamily="34" charset="0"/>
              </a:rPr>
              <a:t>Direction (y&gt;0) = 90 - [</a:t>
            </a:r>
            <a:r>
              <a:rPr lang="en-US" altLang="zh-CN" dirty="0" err="1">
                <a:latin typeface="Calibri" panose="020F0502020204030204" pitchFamily="34" charset="0"/>
              </a:rPr>
              <a:t>arcTAN</a:t>
            </a:r>
            <a:r>
              <a:rPr lang="en-US" altLang="zh-CN" dirty="0">
                <a:latin typeface="Calibri" panose="020F0502020204030204" pitchFamily="34" charset="0"/>
              </a:rPr>
              <a:t>(x/y)]*180/ Pi</a:t>
            </a:r>
            <a:endParaRPr lang="zh-CN" altLang="zh-CN" dirty="0">
              <a:latin typeface="Calibri" panose="020F0502020204030204" pitchFamily="34" charset="0"/>
            </a:endParaRPr>
          </a:p>
          <a:p>
            <a:r>
              <a:rPr lang="en-US" altLang="zh-CN" dirty="0">
                <a:latin typeface="Calibri" panose="020F0502020204030204" pitchFamily="34" charset="0"/>
              </a:rPr>
              <a:t>Direction (y&lt;0) = 270 - [</a:t>
            </a:r>
            <a:r>
              <a:rPr lang="en-US" altLang="zh-CN" dirty="0" err="1">
                <a:latin typeface="Calibri" panose="020F0502020204030204" pitchFamily="34" charset="0"/>
              </a:rPr>
              <a:t>arcTAN</a:t>
            </a:r>
            <a:r>
              <a:rPr lang="en-US" altLang="zh-CN" dirty="0">
                <a:latin typeface="Calibri" panose="020F0502020204030204" pitchFamily="34" charset="0"/>
              </a:rPr>
              <a:t>(x/y)]*180/ Pi</a:t>
            </a:r>
            <a:endParaRPr lang="zh-CN" altLang="zh-CN" dirty="0">
              <a:latin typeface="Calibri" panose="020F0502020204030204" pitchFamily="34" charset="0"/>
            </a:endParaRPr>
          </a:p>
          <a:p>
            <a:r>
              <a:rPr lang="en-US" altLang="zh-CN" dirty="0">
                <a:latin typeface="Calibri" panose="020F0502020204030204" pitchFamily="34" charset="0"/>
              </a:rPr>
              <a:t>Direction(y=0,x&lt;0)=180.0    </a:t>
            </a:r>
          </a:p>
          <a:p>
            <a:r>
              <a:rPr lang="en-US" altLang="zh-CN" dirty="0">
                <a:latin typeface="Calibri" panose="020F0502020204030204" pitchFamily="34" charset="0"/>
              </a:rPr>
              <a:t>Direction (y=0, x&gt;0) = 0.0 </a:t>
            </a:r>
            <a:endParaRPr lang="zh-CN" altLang="zh-CN" dirty="0">
              <a:latin typeface="Calibri" panose="020F0502020204030204" pitchFamily="34" charset="0"/>
            </a:endParaRPr>
          </a:p>
        </p:txBody>
      </p:sp>
      <p:sp>
        <p:nvSpPr>
          <p:cNvPr id="6" name="文本框 5">
            <a:extLst>
              <a:ext uri="{FF2B5EF4-FFF2-40B4-BE49-F238E27FC236}">
                <a16:creationId xmlns="" xmlns:a16="http://schemas.microsoft.com/office/drawing/2014/main" id="{98C0C620-74EB-BA41-977D-835C4C1FA570}"/>
              </a:ext>
            </a:extLst>
          </p:cNvPr>
          <p:cNvSpPr txBox="1"/>
          <p:nvPr/>
        </p:nvSpPr>
        <p:spPr>
          <a:xfrm>
            <a:off x="3994483" y="5504955"/>
            <a:ext cx="5955633" cy="400110"/>
          </a:xfrm>
          <a:prstGeom prst="rect">
            <a:avLst/>
          </a:prstGeom>
          <a:noFill/>
        </p:spPr>
        <p:txBody>
          <a:bodyPr wrap="square" rtlCol="0">
            <a:spAutoFit/>
          </a:bodyPr>
          <a:lstStyle/>
          <a:p>
            <a:r>
              <a:rPr kumimoji="1" lang="en-US" altLang="zh-CN" sz="2000" b="1" dirty="0">
                <a:latin typeface="Calibri" panose="020F0502020204030204" pitchFamily="34" charset="0"/>
              </a:rPr>
              <a:t>Main equation: heading angle = </a:t>
            </a:r>
            <a:r>
              <a:rPr kumimoji="1" lang="en-US" altLang="zh-CN" sz="2000" b="1" dirty="0" err="1">
                <a:latin typeface="Calibri" panose="020F0502020204030204" pitchFamily="34" charset="0"/>
              </a:rPr>
              <a:t>arctan</a:t>
            </a:r>
            <a:r>
              <a:rPr kumimoji="1" lang="en-US" altLang="zh-CN" sz="2000" b="1" dirty="0">
                <a:latin typeface="Calibri" panose="020F0502020204030204" pitchFamily="34" charset="0"/>
              </a:rPr>
              <a:t>(x/y)</a:t>
            </a:r>
            <a:endParaRPr kumimoji="1" lang="zh-CN" altLang="en-US" sz="2000" b="1" dirty="0">
              <a:latin typeface="Calibri" panose="020F0502020204030204" pitchFamily="34" charset="0"/>
            </a:endParaRPr>
          </a:p>
        </p:txBody>
      </p:sp>
    </p:spTree>
    <p:extLst>
      <p:ext uri="{BB962C8B-B14F-4D97-AF65-F5344CB8AC3E}">
        <p14:creationId xmlns:p14="http://schemas.microsoft.com/office/powerpoint/2010/main" val="1382306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3DA0123-3497-2641-BC6C-EDE25627174C}"/>
              </a:ext>
            </a:extLst>
          </p:cNvPr>
          <p:cNvSpPr>
            <a:spLocks noGrp="1"/>
          </p:cNvSpPr>
          <p:nvPr>
            <p:ph type="title"/>
          </p:nvPr>
        </p:nvSpPr>
        <p:spPr>
          <a:xfrm>
            <a:off x="838200" y="365125"/>
            <a:ext cx="10515600" cy="700923"/>
          </a:xfrm>
        </p:spPr>
        <p:txBody>
          <a:bodyPr>
            <a:normAutofit/>
          </a:bodyPr>
          <a:lstStyle/>
          <a:p>
            <a:r>
              <a:rPr kumimoji="1" lang="en-US" altLang="zh-CN" sz="2800" dirty="0">
                <a:latin typeface="Calibri" panose="020F0502020204030204" pitchFamily="34" charset="0"/>
              </a:rPr>
              <a:t>Calibration of IMU </a:t>
            </a:r>
            <a:endParaRPr kumimoji="1" lang="zh-CN" altLang="en-US" sz="2800" dirty="0">
              <a:latin typeface="Calibri" panose="020F0502020204030204" pitchFamily="34" charset="0"/>
            </a:endParaRPr>
          </a:p>
        </p:txBody>
      </p:sp>
      <p:sp>
        <p:nvSpPr>
          <p:cNvPr id="3" name="内容占位符 2">
            <a:extLst>
              <a:ext uri="{FF2B5EF4-FFF2-40B4-BE49-F238E27FC236}">
                <a16:creationId xmlns="" xmlns:a16="http://schemas.microsoft.com/office/drawing/2014/main" id="{B0D27C2D-0FBB-884B-AC5D-BCA6531F0E75}"/>
              </a:ext>
            </a:extLst>
          </p:cNvPr>
          <p:cNvSpPr>
            <a:spLocks noGrp="1"/>
          </p:cNvSpPr>
          <p:nvPr>
            <p:ph idx="1"/>
          </p:nvPr>
        </p:nvSpPr>
        <p:spPr>
          <a:xfrm>
            <a:off x="838200" y="1151856"/>
            <a:ext cx="10515600" cy="4779712"/>
          </a:xfrm>
        </p:spPr>
        <p:txBody>
          <a:bodyPr>
            <a:normAutofit/>
          </a:bodyPr>
          <a:lstStyle/>
          <a:p>
            <a:r>
              <a:rPr kumimoji="1" lang="en-US" altLang="zh-CN" sz="2000" dirty="0">
                <a:latin typeface="Calibri" panose="020F0502020204030204" pitchFamily="34" charset="0"/>
              </a:rPr>
              <a:t>Consider declination angle between geographic north and magnetic north</a:t>
            </a:r>
          </a:p>
          <a:p>
            <a:pPr marL="0" indent="0">
              <a:buNone/>
            </a:pPr>
            <a:endParaRPr kumimoji="1" lang="en-US" altLang="zh-CN" dirty="0">
              <a:latin typeface="Calibri" panose="020F0502020204030204" pitchFamily="34" charset="0"/>
            </a:endParaRPr>
          </a:p>
          <a:p>
            <a:pPr marL="0" indent="0">
              <a:buNone/>
            </a:pPr>
            <a:endParaRPr kumimoji="1" lang="en-US" altLang="zh-CN" dirty="0">
              <a:latin typeface="Calibri" panose="020F0502020204030204" pitchFamily="34" charset="0"/>
            </a:endParaRPr>
          </a:p>
          <a:p>
            <a:pPr marL="0" indent="0">
              <a:buNone/>
            </a:pPr>
            <a:endParaRPr kumimoji="1" lang="en-US" altLang="zh-CN" dirty="0">
              <a:latin typeface="Calibri" panose="020F0502020204030204" pitchFamily="34" charset="0"/>
            </a:endParaRPr>
          </a:p>
          <a:p>
            <a:pPr marL="0" indent="0">
              <a:buNone/>
            </a:pPr>
            <a:endParaRPr kumimoji="1" lang="en-US" altLang="zh-CN" dirty="0">
              <a:latin typeface="Calibri" panose="020F0502020204030204" pitchFamily="34" charset="0"/>
            </a:endParaRPr>
          </a:p>
          <a:p>
            <a:r>
              <a:rPr kumimoji="1" lang="en-US" altLang="zh-CN" sz="2000" dirty="0">
                <a:latin typeface="Calibri" panose="020F0502020204030204" pitchFamily="34" charset="0"/>
              </a:rPr>
              <a:t>IMU can’t provide precise heading angle without calibration. </a:t>
            </a:r>
          </a:p>
          <a:p>
            <a:pPr marL="0" indent="0">
              <a:buNone/>
            </a:pPr>
            <a:r>
              <a:rPr kumimoji="1" lang="en-US" altLang="zh-CN" sz="2000" dirty="0">
                <a:latin typeface="Calibri" panose="020F0502020204030204" pitchFamily="34" charset="0"/>
              </a:rPr>
              <a:t>We use </a:t>
            </a:r>
            <a:r>
              <a:rPr lang="en-US" altLang="zh-CN" sz="2000" dirty="0">
                <a:latin typeface="Calibri" panose="020F0502020204030204" pitchFamily="34" charset="0"/>
              </a:rPr>
              <a:t>A function is designed using FIFO to accumulate the magnetic data. Find the maximum value and minimum value of magnetic field. Then average and scale the data and subtract the result of biases to remove the error.</a:t>
            </a:r>
          </a:p>
          <a:p>
            <a:pPr marL="0" indent="0">
              <a:buNone/>
            </a:pPr>
            <a:endParaRPr lang="en-US" altLang="zh-CN" sz="2000" dirty="0">
              <a:latin typeface="Calibri" panose="020F0502020204030204" pitchFamily="34" charset="0"/>
            </a:endParaRPr>
          </a:p>
          <a:p>
            <a:r>
              <a:rPr kumimoji="1" lang="en-US" altLang="zh-CN" sz="2000" dirty="0">
                <a:latin typeface="Calibri" panose="020F0502020204030204" pitchFamily="34" charset="0"/>
              </a:rPr>
              <a:t>Roll and pitch will definitely influence the heading angle</a:t>
            </a:r>
          </a:p>
        </p:txBody>
      </p:sp>
      <p:pic>
        <p:nvPicPr>
          <p:cNvPr id="4" name="图片 3">
            <a:extLst>
              <a:ext uri="{FF2B5EF4-FFF2-40B4-BE49-F238E27FC236}">
                <a16:creationId xmlns="" xmlns:a16="http://schemas.microsoft.com/office/drawing/2014/main" id="{DB701A99-DAB6-254D-AF9F-1A8B64881FF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31502" y="1511082"/>
            <a:ext cx="2294540" cy="2014170"/>
          </a:xfrm>
          <a:prstGeom prst="rect">
            <a:avLst/>
          </a:prstGeom>
          <a:noFill/>
          <a:ln>
            <a:noFill/>
          </a:ln>
        </p:spPr>
      </p:pic>
    </p:spTree>
    <p:extLst>
      <p:ext uri="{BB962C8B-B14F-4D97-AF65-F5344CB8AC3E}">
        <p14:creationId xmlns:p14="http://schemas.microsoft.com/office/powerpoint/2010/main" val="107571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A5F59AC-4BBB-B04E-B0E0-4C130EBD55B1}"/>
              </a:ext>
            </a:extLst>
          </p:cNvPr>
          <p:cNvSpPr>
            <a:spLocks noGrp="1"/>
          </p:cNvSpPr>
          <p:nvPr>
            <p:ph type="title"/>
          </p:nvPr>
        </p:nvSpPr>
        <p:spPr>
          <a:xfrm>
            <a:off x="838200" y="365126"/>
            <a:ext cx="10515600" cy="741780"/>
          </a:xfrm>
        </p:spPr>
        <p:txBody>
          <a:bodyPr>
            <a:normAutofit fontScale="90000"/>
          </a:bodyPr>
          <a:lstStyle/>
          <a:p>
            <a:r>
              <a:rPr kumimoji="1" lang="en-US" altLang="zh-CN">
                <a:latin typeface="Calibri" panose="020F0502020204030204" pitchFamily="34" charset="0"/>
              </a:rPr>
              <a:t>Final </a:t>
            </a:r>
            <a:r>
              <a:rPr kumimoji="1" lang="en-US" altLang="zh-CN" smtClean="0">
                <a:latin typeface="Calibri" panose="020F0502020204030204" pitchFamily="34" charset="0"/>
              </a:rPr>
              <a:t>Test</a:t>
            </a:r>
            <a:endParaRPr kumimoji="1" lang="zh-CN" altLang="en-US" dirty="0">
              <a:latin typeface="Calibri" panose="020F0502020204030204" pitchFamily="34" charset="0"/>
            </a:endParaRPr>
          </a:p>
        </p:txBody>
      </p:sp>
      <p:pic>
        <p:nvPicPr>
          <p:cNvPr id="4" name="图片 3">
            <a:extLst>
              <a:ext uri="{FF2B5EF4-FFF2-40B4-BE49-F238E27FC236}">
                <a16:creationId xmlns="" xmlns:a16="http://schemas.microsoft.com/office/drawing/2014/main" id="{803B9177-D119-7746-96F4-F0206E7FFCD2}"/>
              </a:ext>
            </a:extLst>
          </p:cNvPr>
          <p:cNvPicPr/>
          <p:nvPr/>
        </p:nvPicPr>
        <p:blipFill>
          <a:blip r:embed="rId2"/>
          <a:stretch>
            <a:fillRect/>
          </a:stretch>
        </p:blipFill>
        <p:spPr>
          <a:xfrm>
            <a:off x="201249" y="984070"/>
            <a:ext cx="8010936" cy="5873930"/>
          </a:xfrm>
          <a:prstGeom prst="rect">
            <a:avLst/>
          </a:prstGeom>
        </p:spPr>
      </p:pic>
      <p:sp>
        <p:nvSpPr>
          <p:cNvPr id="5" name="文本框 4">
            <a:extLst>
              <a:ext uri="{FF2B5EF4-FFF2-40B4-BE49-F238E27FC236}">
                <a16:creationId xmlns="" xmlns:a16="http://schemas.microsoft.com/office/drawing/2014/main" id="{4E50CBD4-996D-2C40-972E-5A93490F8253}"/>
              </a:ext>
            </a:extLst>
          </p:cNvPr>
          <p:cNvSpPr txBox="1"/>
          <p:nvPr/>
        </p:nvSpPr>
        <p:spPr>
          <a:xfrm>
            <a:off x="8337883" y="2937492"/>
            <a:ext cx="3224463" cy="1938992"/>
          </a:xfrm>
          <a:prstGeom prst="rect">
            <a:avLst/>
          </a:prstGeom>
          <a:noFill/>
        </p:spPr>
        <p:txBody>
          <a:bodyPr wrap="square" rtlCol="0">
            <a:spAutoFit/>
          </a:bodyPr>
          <a:lstStyle/>
          <a:p>
            <a:r>
              <a:rPr kumimoji="1" lang="en-US" altLang="zh-CN" sz="2400" dirty="0">
                <a:latin typeface="Calibri" panose="020F0502020204030204" pitchFamily="34" charset="0"/>
              </a:rPr>
              <a:t>Theoretically, we launch all the nodes but some nodes may need to debug </a:t>
            </a:r>
            <a:r>
              <a:rPr kumimoji="1" lang="en-US" altLang="zh-CN" sz="2400">
                <a:latin typeface="Calibri" panose="020F0502020204030204" pitchFamily="34" charset="0"/>
              </a:rPr>
              <a:t>which is beyond </a:t>
            </a:r>
            <a:r>
              <a:rPr kumimoji="1" lang="en-US" altLang="zh-CN" sz="2400" dirty="0">
                <a:latin typeface="Calibri" panose="020F0502020204030204" pitchFamily="34" charset="0"/>
              </a:rPr>
              <a:t>our ability</a:t>
            </a:r>
            <a:endParaRPr kumimoji="1" lang="zh-CN" altLang="en-US" sz="2400" dirty="0">
              <a:latin typeface="Calibri" panose="020F0502020204030204" pitchFamily="34" charset="0"/>
            </a:endParaRPr>
          </a:p>
        </p:txBody>
      </p:sp>
    </p:spTree>
    <p:extLst>
      <p:ext uri="{BB962C8B-B14F-4D97-AF65-F5344CB8AC3E}">
        <p14:creationId xmlns:p14="http://schemas.microsoft.com/office/powerpoint/2010/main" val="24059601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0A3B57-8F38-4CD2-8B06-E8D509EA5960}"/>
              </a:ext>
            </a:extLst>
          </p:cNvPr>
          <p:cNvSpPr>
            <a:spLocks noGrp="1"/>
          </p:cNvSpPr>
          <p:nvPr>
            <p:ph type="title"/>
          </p:nvPr>
        </p:nvSpPr>
        <p:spPr/>
        <p:txBody>
          <a:bodyPr>
            <a:normAutofit/>
          </a:bodyPr>
          <a:lstStyle/>
          <a:p>
            <a:r>
              <a:rPr lang="en-US" dirty="0">
                <a:latin typeface="Calibri" panose="020F0502020204030204" pitchFamily="34" charset="0"/>
                <a:cs typeface="Calibri" panose="020F0502020204030204" pitchFamily="34" charset="0"/>
              </a:rPr>
              <a:t>Project Limitations - Electronic</a:t>
            </a:r>
            <a:endParaRPr lang="en-US" dirty="0">
              <a:latin typeface="Calibri" panose="020F0502020204030204" pitchFamily="34" charset="0"/>
              <a:ea typeface="+mj-lt"/>
              <a:cs typeface="Calibri" panose="020F0502020204030204" pitchFamily="34" charset="0"/>
            </a:endParaRPr>
          </a:p>
        </p:txBody>
      </p:sp>
      <p:sp>
        <p:nvSpPr>
          <p:cNvPr id="3" name="Content Placeholder 2">
            <a:extLst>
              <a:ext uri="{FF2B5EF4-FFF2-40B4-BE49-F238E27FC236}">
                <a16:creationId xmlns="" xmlns:a16="http://schemas.microsoft.com/office/drawing/2014/main" id="{530CFB4B-0807-4549-A33F-09BCD9E7F9D6}"/>
              </a:ext>
            </a:extLst>
          </p:cNvPr>
          <p:cNvSpPr>
            <a:spLocks noGrp="1"/>
          </p:cNvSpPr>
          <p:nvPr>
            <p:ph idx="1"/>
          </p:nvPr>
        </p:nvSpPr>
        <p:spPr/>
        <p:txBody>
          <a:bodyPr vert="horz" lIns="91440" tIns="45720" rIns="91440" bIns="45720" rtlCol="0" anchor="t">
            <a:normAutofit/>
          </a:bodyPr>
          <a:lstStyle/>
          <a:p>
            <a:r>
              <a:rPr lang="en-US" dirty="0">
                <a:latin typeface="Calibri" panose="020F0502020204030204" pitchFamily="34" charset="0"/>
                <a:cs typeface="Calibri" panose="020F0502020204030204" pitchFamily="34" charset="0"/>
              </a:rPr>
              <a:t>No proportionality between the joystick and servo position (all or nothing)</a:t>
            </a:r>
          </a:p>
          <a:p>
            <a:r>
              <a:rPr lang="en-US" dirty="0">
                <a:latin typeface="Calibri" panose="020F0502020204030204" pitchFamily="34" charset="0"/>
                <a:cs typeface="Calibri" panose="020F0502020204030204" pitchFamily="34" charset="0"/>
              </a:rPr>
              <a:t>Delay between the input and output</a:t>
            </a:r>
          </a:p>
          <a:p>
            <a:r>
              <a:rPr lang="en-US" dirty="0">
                <a:latin typeface="Calibri" panose="020F0502020204030204" pitchFamily="34" charset="0"/>
                <a:cs typeface="Calibri" panose="020F0502020204030204" pitchFamily="34" charset="0"/>
              </a:rPr>
              <a:t>Error in input signals means that the output is </a:t>
            </a:r>
            <a:r>
              <a:rPr lang="en-US" dirty="0" smtClean="0">
                <a:latin typeface="Calibri" panose="020F0502020204030204" pitchFamily="34" charset="0"/>
                <a:cs typeface="Calibri" panose="020F0502020204030204" pitchFamily="34" charset="0"/>
              </a:rPr>
              <a:t>noisy</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rPr>
              <a:t>Have inadequate </a:t>
            </a:r>
            <a:r>
              <a:rPr lang="en-US" dirty="0" smtClean="0">
                <a:latin typeface="Calibri" panose="020F0502020204030204" pitchFamily="34" charset="0"/>
              </a:rPr>
              <a:t>time to </a:t>
            </a:r>
            <a:r>
              <a:rPr lang="en-US" dirty="0">
                <a:latin typeface="Calibri" panose="020F0502020204030204" pitchFamily="34" charset="0"/>
              </a:rPr>
              <a:t>develop and debug the software </a:t>
            </a:r>
            <a:r>
              <a:rPr lang="en-US" dirty="0" smtClean="0">
                <a:latin typeface="Calibri" panose="020F0502020204030204" pitchFamily="34" charset="0"/>
              </a:rPr>
              <a:t>package</a:t>
            </a:r>
            <a:endParaRPr lang="en-US" dirty="0">
              <a:latin typeface="Calibri" panose="020F0502020204030204" pitchFamily="34" charset="0"/>
            </a:endParaRPr>
          </a:p>
          <a:p>
            <a:r>
              <a:rPr lang="en-US" dirty="0">
                <a:latin typeface="Calibri" panose="020F0502020204030204" pitchFamily="34" charset="0"/>
              </a:rPr>
              <a:t>Do not have enough budget to purchase sensors with</a:t>
            </a:r>
            <a:r>
              <a:rPr lang="en-US" dirty="0">
                <a:latin typeface="Calibri" panose="020F0502020204030204" pitchFamily="34" charset="0"/>
                <a:cs typeface="Calibri"/>
              </a:rPr>
              <a:t> </a:t>
            </a:r>
            <a:r>
              <a:rPr lang="en-US" dirty="0" smtClean="0">
                <a:latin typeface="Calibri" panose="020F0502020204030204" pitchFamily="34" charset="0"/>
                <a:cs typeface="Calibri"/>
              </a:rPr>
              <a:t>high </a:t>
            </a:r>
            <a:r>
              <a:rPr lang="en-US" dirty="0">
                <a:latin typeface="Calibri" panose="020F0502020204030204" pitchFamily="34" charset="0"/>
                <a:cs typeface="Calibri"/>
              </a:rPr>
              <a:t>enough </a:t>
            </a:r>
            <a:r>
              <a:rPr lang="en-US" dirty="0" smtClean="0">
                <a:latin typeface="Calibri" panose="020F0502020204030204" pitchFamily="34" charset="0"/>
                <a:cs typeface="Calibri"/>
              </a:rPr>
              <a:t>accuracy</a:t>
            </a:r>
            <a:endParaRPr lang="en-US" dirty="0">
              <a:latin typeface="Calibri" panose="020F0502020204030204" pitchFamily="34" charset="0"/>
            </a:endParaRPr>
          </a:p>
        </p:txBody>
      </p:sp>
    </p:spTree>
    <p:extLst>
      <p:ext uri="{BB962C8B-B14F-4D97-AF65-F5344CB8AC3E}">
        <p14:creationId xmlns:p14="http://schemas.microsoft.com/office/powerpoint/2010/main" val="174339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7E7B0C-2A91-45C2-83E1-F41A938CC4F9}"/>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Project Limitations - Mechanical</a:t>
            </a:r>
          </a:p>
        </p:txBody>
      </p:sp>
      <p:sp>
        <p:nvSpPr>
          <p:cNvPr id="3" name="Content Placeholder 2">
            <a:extLst>
              <a:ext uri="{FF2B5EF4-FFF2-40B4-BE49-F238E27FC236}">
                <a16:creationId xmlns="" xmlns:a16="http://schemas.microsoft.com/office/drawing/2014/main" id="{898F5668-2C16-408E-8B4A-B10DF8CA74B5}"/>
              </a:ext>
            </a:extLst>
          </p:cNvPr>
          <p:cNvSpPr>
            <a:spLocks noGrp="1"/>
          </p:cNvSpPr>
          <p:nvPr>
            <p:ph idx="1"/>
          </p:nvPr>
        </p:nvSpPr>
        <p:spPr>
          <a:xfrm>
            <a:off x="838200" y="1825625"/>
            <a:ext cx="5971903" cy="4139746"/>
          </a:xfrm>
        </p:spPr>
        <p:txBody>
          <a:bodyPr vert="horz" lIns="91440" tIns="45720" rIns="91440" bIns="45720" rtlCol="0" anchor="t">
            <a:normAutofit/>
          </a:bodyPr>
          <a:lstStyle/>
          <a:p>
            <a:r>
              <a:rPr lang="en-US" dirty="0">
                <a:latin typeface="Calibri" panose="020F0502020204030204" pitchFamily="34" charset="0"/>
                <a:cs typeface="Calibri" panose="020F0502020204030204" pitchFamily="34" charset="0"/>
              </a:rPr>
              <a:t>Steering system can become locked when steering fully clockwise</a:t>
            </a:r>
          </a:p>
          <a:p>
            <a:r>
              <a:rPr lang="en-US" dirty="0" smtClean="0">
                <a:latin typeface="Calibri" panose="020F0502020204030204" pitchFamily="34" charset="0"/>
                <a:cs typeface="Calibri" panose="020F0502020204030204" pitchFamily="34" charset="0"/>
              </a:rPr>
              <a:t>This </a:t>
            </a:r>
            <a:r>
              <a:rPr lang="en-US" dirty="0">
                <a:latin typeface="Calibri" panose="020F0502020204030204" pitchFamily="34" charset="0"/>
                <a:cs typeface="Calibri" panose="020F0502020204030204" pitchFamily="34" charset="0"/>
              </a:rPr>
              <a:t>is due to </a:t>
            </a:r>
            <a:r>
              <a:rPr lang="en-US" dirty="0" smtClean="0">
                <a:latin typeface="Calibri" panose="020F0502020204030204" pitchFamily="34" charset="0"/>
                <a:cs typeface="Calibri" panose="020F0502020204030204" pitchFamily="34" charset="0"/>
              </a:rPr>
              <a:t>the </a:t>
            </a:r>
            <a:r>
              <a:rPr lang="en-US" dirty="0" err="1" smtClean="0">
                <a:latin typeface="Calibri" panose="020F0502020204030204" pitchFamily="34" charset="0"/>
                <a:cs typeface="Calibri" panose="020F0502020204030204" pitchFamily="34" charset="0"/>
              </a:rPr>
              <a:t>off-centre</a:t>
            </a:r>
            <a:r>
              <a:rPr lang="en-US" dirty="0" smtClean="0">
                <a:latin typeface="Calibri" panose="020F0502020204030204" pitchFamily="34" charset="0"/>
                <a:cs typeface="Calibri" panose="020F0502020204030204" pitchFamily="34" charset="0"/>
              </a:rPr>
              <a:t> connection to the tie rod</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Could be remedied by limiting the</a:t>
            </a:r>
            <a:r>
              <a:rPr lang="en-US" dirty="0">
                <a:latin typeface="Calibri"/>
                <a:cs typeface="Calibri"/>
              </a:rPr>
              <a:t> rotation of the servo</a:t>
            </a:r>
          </a:p>
        </p:txBody>
      </p:sp>
      <p:pic>
        <p:nvPicPr>
          <p:cNvPr id="4" name="IMG_62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6061475" y="2655531"/>
            <a:ext cx="5172734" cy="2909663"/>
          </a:xfrm>
          <a:prstGeom prst="rect">
            <a:avLst/>
          </a:prstGeom>
        </p:spPr>
      </p:pic>
    </p:spTree>
    <p:extLst>
      <p:ext uri="{BB962C8B-B14F-4D97-AF65-F5344CB8AC3E}">
        <p14:creationId xmlns:p14="http://schemas.microsoft.com/office/powerpoint/2010/main" val="12915358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36063E-0AD6-4D92-B176-7BE0BBA3C23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Project Limitations - Mechanical</a:t>
            </a:r>
          </a:p>
        </p:txBody>
      </p:sp>
      <p:sp>
        <p:nvSpPr>
          <p:cNvPr id="3" name="Content Placeholder 2">
            <a:extLst>
              <a:ext uri="{FF2B5EF4-FFF2-40B4-BE49-F238E27FC236}">
                <a16:creationId xmlns="" xmlns:a16="http://schemas.microsoft.com/office/drawing/2014/main" id="{BC85E3C9-0C0A-4F0F-B711-8F0B25617A0C}"/>
              </a:ext>
            </a:extLst>
          </p:cNvPr>
          <p:cNvSpPr>
            <a:spLocks noGrp="1"/>
          </p:cNvSpPr>
          <p:nvPr>
            <p:ph idx="1"/>
          </p:nvPr>
        </p:nvSpPr>
        <p:spPr/>
        <p:txBody>
          <a:bodyPr vert="horz" lIns="91440" tIns="45720" rIns="91440" bIns="45720" rtlCol="0" anchor="t">
            <a:normAutofit/>
          </a:bodyPr>
          <a:lstStyle/>
          <a:p>
            <a:pPr>
              <a:lnSpc>
                <a:spcPct val="150000"/>
              </a:lnSpc>
            </a:pPr>
            <a:r>
              <a:rPr lang="en-US" dirty="0" smtClean="0">
                <a:latin typeface="Calibri" panose="020F0502020204030204" pitchFamily="34" charset="0"/>
                <a:cs typeface="Calibri" panose="020F0502020204030204" pitchFamily="34" charset="0"/>
              </a:rPr>
              <a:t>Can </a:t>
            </a:r>
            <a:r>
              <a:rPr lang="en-US" dirty="0">
                <a:latin typeface="Calibri" panose="020F0502020204030204" pitchFamily="34" charset="0"/>
                <a:cs typeface="Calibri" panose="020F0502020204030204" pitchFamily="34" charset="0"/>
              </a:rPr>
              <a:t>set off from rest on a flat, smooth surface easily</a:t>
            </a:r>
          </a:p>
          <a:p>
            <a:pPr>
              <a:lnSpc>
                <a:spcPct val="150000"/>
              </a:lnSpc>
            </a:pPr>
            <a:r>
              <a:rPr lang="en-US" dirty="0" smtClean="0">
                <a:latin typeface="Calibri" panose="020F0502020204030204" pitchFamily="34" charset="0"/>
                <a:cs typeface="Calibri" panose="020F0502020204030204" pitchFamily="34" charset="0"/>
              </a:rPr>
              <a:t>Can't </a:t>
            </a:r>
            <a:r>
              <a:rPr lang="en-US" dirty="0">
                <a:latin typeface="Calibri" panose="020F0502020204030204" pitchFamily="34" charset="0"/>
                <a:cs typeface="Calibri" panose="020F0502020204030204" pitchFamily="34" charset="0"/>
              </a:rPr>
              <a:t>overcome any slight incline or bump in the road when stationary</a:t>
            </a:r>
          </a:p>
          <a:p>
            <a:pPr>
              <a:lnSpc>
                <a:spcPct val="150000"/>
              </a:lnSpc>
            </a:pPr>
            <a:r>
              <a:rPr lang="en-US" dirty="0">
                <a:latin typeface="Calibri" panose="020F0502020204030204" pitchFamily="34" charset="0"/>
                <a:cs typeface="Calibri" panose="020F0502020204030204" pitchFamily="34" charset="0"/>
              </a:rPr>
              <a:t>If the vehicle is already at speed (within motor power band) it is able to overcome bumps and inclines</a:t>
            </a:r>
          </a:p>
          <a:p>
            <a:endParaRPr lang="en-US" dirty="0"/>
          </a:p>
        </p:txBody>
      </p:sp>
    </p:spTree>
    <p:extLst>
      <p:ext uri="{BB962C8B-B14F-4D97-AF65-F5344CB8AC3E}">
        <p14:creationId xmlns:p14="http://schemas.microsoft.com/office/powerpoint/2010/main" val="3368147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CFD395-ACA7-4E26-ADA9-6FF627B91400}"/>
              </a:ext>
            </a:extLst>
          </p:cNvPr>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Further Work</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 xmlns:a16="http://schemas.microsoft.com/office/drawing/2014/main" id="{858EE778-3FE4-43C5-8C1B-4788C563E2F3}"/>
              </a:ext>
            </a:extLst>
          </p:cNvPr>
          <p:cNvSpPr>
            <a:spLocks noGrp="1"/>
          </p:cNvSpPr>
          <p:nvPr>
            <p:ph idx="1"/>
          </p:nvPr>
        </p:nvSpPr>
        <p:spPr/>
        <p:txBody>
          <a:bodyPr vert="horz" lIns="91440" tIns="45720" rIns="91440" bIns="45720" rtlCol="0" anchor="t">
            <a:normAutofit/>
          </a:bodyPr>
          <a:lstStyle/>
          <a:p>
            <a:r>
              <a:rPr lang="en-US" dirty="0" smtClean="0">
                <a:latin typeface="Calibri" panose="020F0502020204030204" pitchFamily="34" charset="0"/>
                <a:cs typeface="Calibri" panose="020F0502020204030204" pitchFamily="34" charset="0"/>
              </a:rPr>
              <a:t>Simplify the design</a:t>
            </a:r>
          </a:p>
          <a:p>
            <a:r>
              <a:rPr lang="en-US" dirty="0" smtClean="0">
                <a:latin typeface="Calibri" panose="020F0502020204030204" pitchFamily="34" charset="0"/>
                <a:cs typeface="Calibri" panose="020F0502020204030204" pitchFamily="34" charset="0"/>
              </a:rPr>
              <a:t>Add </a:t>
            </a:r>
            <a:r>
              <a:rPr lang="en-US" dirty="0" smtClean="0">
                <a:latin typeface="Calibri" panose="020F0502020204030204" pitchFamily="34" charset="0"/>
                <a:cs typeface="Calibri" panose="020F0502020204030204" pitchFamily="34" charset="0"/>
              </a:rPr>
              <a:t>cosmetic attachment to </a:t>
            </a:r>
            <a:r>
              <a:rPr lang="en-US" dirty="0">
                <a:latin typeface="Calibri" panose="020F0502020204030204" pitchFamily="34" charset="0"/>
                <a:cs typeface="Calibri" panose="020F0502020204030204" pitchFamily="34" charset="0"/>
              </a:rPr>
              <a:t>the vehicle</a:t>
            </a:r>
          </a:p>
          <a:p>
            <a:r>
              <a:rPr lang="en-US" dirty="0">
                <a:latin typeface="Calibri" panose="020F0502020204030204" pitchFamily="34" charset="0"/>
                <a:cs typeface="Calibri" panose="020F0502020204030204" pitchFamily="34" charset="0"/>
              </a:rPr>
              <a:t>Debug the code to achieve fully autonomous function</a:t>
            </a:r>
          </a:p>
          <a:p>
            <a:r>
              <a:rPr lang="en-US" dirty="0">
                <a:latin typeface="Calibri" panose="020F0502020204030204" pitchFamily="34" charset="0"/>
                <a:cs typeface="Calibri" panose="020F0502020204030204" pitchFamily="34" charset="0"/>
              </a:rPr>
              <a:t>Change control unit to achieve backwards motion </a:t>
            </a:r>
          </a:p>
          <a:p>
            <a:r>
              <a:rPr lang="en-US" dirty="0">
                <a:latin typeface="Calibri" panose="020F0502020204030204" pitchFamily="34" charset="0"/>
                <a:cs typeface="Calibri" panose="020F0502020204030204" pitchFamily="34" charset="0"/>
              </a:rPr>
              <a:t>Add Hall Effects sensor </a:t>
            </a:r>
            <a:r>
              <a:rPr lang="en-US" dirty="0" smtClean="0">
                <a:latin typeface="Calibri" panose="020F0502020204030204" pitchFamily="34" charset="0"/>
                <a:cs typeface="Calibri" panose="020F0502020204030204" pitchFamily="34" charset="0"/>
              </a:rPr>
              <a:t>and incorporate </a:t>
            </a:r>
            <a:r>
              <a:rPr lang="en-US" dirty="0">
                <a:latin typeface="Calibri" panose="020F0502020204030204" pitchFamily="34" charset="0"/>
                <a:cs typeface="Calibri" panose="020F0502020204030204" pitchFamily="34" charset="0"/>
              </a:rPr>
              <a:t>a more sophisticated speed and steering controller </a:t>
            </a:r>
          </a:p>
          <a:p>
            <a:r>
              <a:rPr lang="en-US" dirty="0">
                <a:latin typeface="Calibri" panose="020F0502020204030204" pitchFamily="34" charset="0"/>
                <a:cs typeface="Calibri" panose="020F0502020204030204" pitchFamily="34" charset="0"/>
              </a:rPr>
              <a:t>Design a better filter to remove the error of signal to achieve better precision of sensors</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More testing</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935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rPr>
              <a:t>Cheltenham Science Festival</a:t>
            </a:r>
            <a:endParaRPr lang="en-GB" dirty="0">
              <a:latin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rPr>
              <a:t>We are showcasing our project to inspire the future generation of aspiring engineers</a:t>
            </a:r>
          </a:p>
          <a:p>
            <a:r>
              <a:rPr lang="en-GB" dirty="0">
                <a:latin typeface="Calibri" panose="020F0502020204030204" pitchFamily="34" charset="0"/>
              </a:rPr>
              <a:t>As the centre piece of our stand we will have the actual model vehicle that we have designed and built. </a:t>
            </a:r>
            <a:endParaRPr lang="en-GB" dirty="0" smtClean="0">
              <a:latin typeface="Calibri" panose="020F0502020204030204" pitchFamily="34" charset="0"/>
            </a:endParaRPr>
          </a:p>
          <a:p>
            <a:r>
              <a:rPr lang="en-GB" dirty="0">
                <a:latin typeface="Calibri" panose="020F0502020204030204" pitchFamily="34" charset="0"/>
              </a:rPr>
              <a:t>To supplement this we </a:t>
            </a:r>
            <a:r>
              <a:rPr lang="en-GB" dirty="0" smtClean="0">
                <a:latin typeface="Calibri" panose="020F0502020204030204" pitchFamily="34" charset="0"/>
              </a:rPr>
              <a:t>will have a </a:t>
            </a:r>
            <a:r>
              <a:rPr lang="en-GB" dirty="0">
                <a:latin typeface="Calibri" panose="020F0502020204030204" pitchFamily="34" charset="0"/>
              </a:rPr>
              <a:t>screen showing a rolling PowerPoint presentation containing pre-prepared videos of our vehicle</a:t>
            </a:r>
            <a:r>
              <a:rPr lang="en-GB" dirty="0" smtClean="0">
                <a:latin typeface="Calibri" panose="020F0502020204030204" pitchFamily="34" charset="0"/>
              </a:rPr>
              <a:t>.</a:t>
            </a:r>
          </a:p>
          <a:p>
            <a:r>
              <a:rPr lang="en-GB" dirty="0" smtClean="0">
                <a:latin typeface="Calibri" panose="020F0502020204030204" pitchFamily="34" charset="0"/>
              </a:rPr>
              <a:t>Alongside this we will show our vehicle design and the real time GPS data collection</a:t>
            </a:r>
            <a:endParaRPr lang="en-GB" dirty="0">
              <a:latin typeface="Calibri" panose="020F0502020204030204" pitchFamily="34" charset="0"/>
            </a:endParaRPr>
          </a:p>
          <a:p>
            <a:endParaRPr lang="en-GB" dirty="0"/>
          </a:p>
        </p:txBody>
      </p:sp>
    </p:spTree>
    <p:extLst>
      <p:ext uri="{BB962C8B-B14F-4D97-AF65-F5344CB8AC3E}">
        <p14:creationId xmlns:p14="http://schemas.microsoft.com/office/powerpoint/2010/main" val="2950231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60B2F5-3493-4749-9C41-60282068F2CA}"/>
              </a:ext>
            </a:extLst>
          </p:cNvPr>
          <p:cNvSpPr>
            <a:spLocks noGrp="1"/>
          </p:cNvSpPr>
          <p:nvPr>
            <p:ph type="title"/>
          </p:nvPr>
        </p:nvSpPr>
        <p:spPr/>
        <p:txBody>
          <a:bodyPr/>
          <a:lstStyle/>
          <a:p>
            <a:r>
              <a:rPr lang="zh-CN" altLang="en-US" dirty="0">
                <a:latin typeface="Calibri" panose="020F0502020204030204" pitchFamily="34" charset="0"/>
                <a:ea typeface="宋体"/>
                <a:cs typeface="Calibri" panose="020F0502020204030204" pitchFamily="34" charset="0"/>
              </a:rPr>
              <a:t>Questions &amp; Discussion</a:t>
            </a:r>
            <a:endParaRPr lang="zh-CN" alt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 xmlns:a16="http://schemas.microsoft.com/office/drawing/2014/main" id="{830C70E6-22B4-4038-8B0C-490A87E5CBFD}"/>
              </a:ext>
            </a:extLst>
          </p:cNvPr>
          <p:cNvSpPr>
            <a:spLocks noGrp="1"/>
          </p:cNvSpPr>
          <p:nvPr>
            <p:ph idx="1"/>
          </p:nvPr>
        </p:nvSpPr>
        <p:spPr>
          <a:xfrm>
            <a:off x="928176" y="2704489"/>
            <a:ext cx="8796130" cy="2161554"/>
          </a:xfrm>
        </p:spPr>
        <p:txBody>
          <a:bodyPr vert="horz" lIns="91440" tIns="45720" rIns="91440" bIns="45720" rtlCol="0" anchor="t">
            <a:normAutofit/>
          </a:bodyPr>
          <a:lstStyle/>
          <a:p>
            <a:pPr marL="0" indent="0">
              <a:buNone/>
            </a:pPr>
            <a:r>
              <a:rPr lang="en-US" altLang="zh-CN" dirty="0">
                <a:latin typeface="Calibri" panose="020F0502020204030204" pitchFamily="34" charset="0"/>
                <a:cs typeface="Calibri" panose="020F0502020204030204" pitchFamily="34" charset="0"/>
              </a:rPr>
              <a:t>Thank you for listening and we would like to answer any questions you have about the project</a:t>
            </a:r>
          </a:p>
        </p:txBody>
      </p:sp>
    </p:spTree>
    <p:extLst>
      <p:ext uri="{BB962C8B-B14F-4D97-AF65-F5344CB8AC3E}">
        <p14:creationId xmlns:p14="http://schemas.microsoft.com/office/powerpoint/2010/main" val="147388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8C9186-0BBE-4016-AEA8-74BD7E373934}"/>
              </a:ext>
            </a:extLst>
          </p:cNvPr>
          <p:cNvSpPr>
            <a:spLocks noGrp="1"/>
          </p:cNvSpPr>
          <p:nvPr>
            <p:ph type="title"/>
          </p:nvPr>
        </p:nvSpPr>
        <p:spPr>
          <a:xfrm>
            <a:off x="838200" y="365126"/>
            <a:ext cx="10515600" cy="681622"/>
          </a:xfrm>
        </p:spPr>
        <p:txBody>
          <a:bodyPr>
            <a:normAutofit/>
          </a:bodyPr>
          <a:lstStyle/>
          <a:p>
            <a:r>
              <a:rPr lang="en-US" altLang="zh-CN" sz="3600" dirty="0">
                <a:latin typeface="Calibri" panose="020F0502020204030204" pitchFamily="34" charset="0"/>
                <a:cs typeface="Calibri" panose="020F0502020204030204" pitchFamily="34" charset="0"/>
              </a:rPr>
              <a:t>Vehicle Overall Review</a:t>
            </a:r>
            <a:endParaRPr lang="zh-CN" altLang="en-US" sz="3600" dirty="0">
              <a:latin typeface="Calibri" panose="020F0502020204030204" pitchFamily="34" charset="0"/>
              <a:cs typeface="Calibri" panose="020F0502020204030204" pitchFamily="34" charset="0"/>
            </a:endParaRPr>
          </a:p>
        </p:txBody>
      </p:sp>
      <p:pic>
        <p:nvPicPr>
          <p:cNvPr id="4" name="Picture 4" descr="A motorcycle parked on top of a car&#10;&#10;Description generated with high confidence">
            <a:extLst>
              <a:ext uri="{FF2B5EF4-FFF2-40B4-BE49-F238E27FC236}">
                <a16:creationId xmlns="" xmlns:a16="http://schemas.microsoft.com/office/drawing/2014/main" id="{BECA8E70-8EDD-4AD8-93C9-0CFFAFFADB16}"/>
              </a:ext>
            </a:extLst>
          </p:cNvPr>
          <p:cNvPicPr>
            <a:picLocks noGrp="1" noChangeAspect="1"/>
          </p:cNvPicPr>
          <p:nvPr>
            <p:ph idx="1"/>
          </p:nvPr>
        </p:nvPicPr>
        <p:blipFill rotWithShape="1">
          <a:blip r:embed="rId2"/>
          <a:srcRect l="11244" t="10359" r="18253" b="31398"/>
          <a:stretch/>
        </p:blipFill>
        <p:spPr>
          <a:xfrm>
            <a:off x="838200" y="1353804"/>
            <a:ext cx="4860758" cy="2827422"/>
          </a:xfrm>
          <a:prstGeom prst="rect">
            <a:avLst/>
          </a:prstGeom>
        </p:spPr>
      </p:pic>
      <p:sp>
        <p:nvSpPr>
          <p:cNvPr id="6" name="文本框 5">
            <a:extLst>
              <a:ext uri="{FF2B5EF4-FFF2-40B4-BE49-F238E27FC236}">
                <a16:creationId xmlns="" xmlns:a16="http://schemas.microsoft.com/office/drawing/2014/main" id="{DA680CDB-8B49-184A-BEA5-095906086D1B}"/>
              </a:ext>
            </a:extLst>
          </p:cNvPr>
          <p:cNvSpPr txBox="1"/>
          <p:nvPr/>
        </p:nvSpPr>
        <p:spPr>
          <a:xfrm>
            <a:off x="5891463" y="1353804"/>
            <a:ext cx="5642811" cy="5509200"/>
          </a:xfrm>
          <a:prstGeom prst="rect">
            <a:avLst/>
          </a:prstGeom>
          <a:noFill/>
        </p:spPr>
        <p:txBody>
          <a:bodyPr wrap="square" rtlCol="0">
            <a:spAutoFit/>
          </a:bodyPr>
          <a:lstStyle/>
          <a:p>
            <a:r>
              <a:rPr kumimoji="1" lang="en-US" altLang="zh-CN" sz="2400" b="1" dirty="0" err="1" smtClean="0">
                <a:latin typeface="Calibri" panose="020F0502020204030204" pitchFamily="34" charset="0"/>
              </a:rPr>
              <a:t>μPod</a:t>
            </a:r>
            <a:r>
              <a:rPr kumimoji="1" lang="en-US" altLang="zh-CN" sz="2400" b="1" dirty="0" smtClean="0">
                <a:latin typeface="Calibri" panose="020F0502020204030204" pitchFamily="34" charset="0"/>
              </a:rPr>
              <a:t> </a:t>
            </a:r>
            <a:r>
              <a:rPr kumimoji="1" lang="en-US" altLang="zh-CN" sz="2400" b="1" dirty="0">
                <a:latin typeface="Calibri" panose="020F0502020204030204" pitchFamily="34" charset="0"/>
              </a:rPr>
              <a:t>vehicle</a:t>
            </a:r>
          </a:p>
          <a:p>
            <a:r>
              <a:rPr kumimoji="1" lang="en-US" altLang="zh-Hans" sz="2400" dirty="0">
                <a:latin typeface="Calibri" panose="020F0502020204030204" pitchFamily="34" charset="0"/>
              </a:rPr>
              <a:t>Deployed with </a:t>
            </a:r>
            <a:r>
              <a:rPr kumimoji="1" lang="en-US" altLang="zh-Hans" sz="2400" dirty="0" smtClean="0">
                <a:latin typeface="Calibri" panose="020F0502020204030204" pitchFamily="34" charset="0"/>
              </a:rPr>
              <a:t>Raspberry Pi </a:t>
            </a:r>
            <a:r>
              <a:rPr kumimoji="1" lang="en-US" altLang="zh-Hans" sz="2400" dirty="0">
                <a:latin typeface="Calibri" panose="020F0502020204030204" pitchFamily="34" charset="0"/>
              </a:rPr>
              <a:t>3 and Arduino. </a:t>
            </a:r>
          </a:p>
          <a:p>
            <a:r>
              <a:rPr kumimoji="1" lang="en-US" altLang="zh-CN" sz="2400" dirty="0" smtClean="0">
                <a:latin typeface="Calibri" panose="020F0502020204030204" pitchFamily="34" charset="0"/>
              </a:rPr>
              <a:t>Total </a:t>
            </a:r>
            <a:r>
              <a:rPr kumimoji="1" lang="en-US" altLang="zh-CN" sz="2400" dirty="0">
                <a:latin typeface="Calibri" panose="020F0502020204030204" pitchFamily="34" charset="0"/>
              </a:rPr>
              <a:t>weight is 3.8 Kg.</a:t>
            </a:r>
          </a:p>
          <a:p>
            <a:endParaRPr kumimoji="1" lang="en-US" altLang="zh-CN" sz="2000" dirty="0"/>
          </a:p>
          <a:p>
            <a:endParaRPr kumimoji="1" lang="en-US" altLang="zh-CN" sz="2000" b="1" i="1" dirty="0">
              <a:latin typeface="Calibri" panose="020F0502020204030204" pitchFamily="34" charset="0"/>
            </a:endParaRPr>
          </a:p>
          <a:p>
            <a:r>
              <a:rPr kumimoji="1" lang="en-US" altLang="zh-CN" sz="2400" b="1" dirty="0" smtClean="0">
                <a:latin typeface="Calibri" panose="020F0502020204030204" pitchFamily="34" charset="0"/>
              </a:rPr>
              <a:t>Maneuverability</a:t>
            </a:r>
            <a:r>
              <a:rPr kumimoji="1" lang="en-US" altLang="zh-CN" sz="2400" dirty="0" smtClean="0">
                <a:latin typeface="Calibri" panose="020F0502020204030204" pitchFamily="34" charset="0"/>
              </a:rPr>
              <a:t>:</a:t>
            </a:r>
            <a:endParaRPr kumimoji="1" lang="en-US" altLang="zh-CN" sz="2400" dirty="0">
              <a:latin typeface="Calibri" panose="020F0502020204030204" pitchFamily="34" charset="0"/>
            </a:endParaRPr>
          </a:p>
          <a:p>
            <a:r>
              <a:rPr kumimoji="1" lang="en-US" altLang="zh-CN" sz="2400" dirty="0" smtClean="0">
                <a:latin typeface="Calibri" panose="020F0502020204030204" pitchFamily="34" charset="0"/>
              </a:rPr>
              <a:t>Adjustable </a:t>
            </a:r>
            <a:r>
              <a:rPr kumimoji="1" lang="en-US" altLang="zh-CN" sz="2400" dirty="0">
                <a:latin typeface="Calibri" panose="020F0502020204030204" pitchFamily="34" charset="0"/>
              </a:rPr>
              <a:t>speed controller and steering system</a:t>
            </a:r>
            <a:r>
              <a:rPr kumimoji="1" lang="en-US" altLang="zh-CN" sz="2000" dirty="0">
                <a:latin typeface="Calibri" panose="020F0502020204030204" pitchFamily="34" charset="0"/>
              </a:rPr>
              <a:t>.</a:t>
            </a:r>
          </a:p>
          <a:p>
            <a:endParaRPr kumimoji="1" lang="en-US" altLang="zh-CN" sz="2000" dirty="0"/>
          </a:p>
          <a:p>
            <a:endParaRPr kumimoji="1" lang="en-US" altLang="zh-CN" sz="2000" dirty="0"/>
          </a:p>
          <a:p>
            <a:r>
              <a:rPr kumimoji="1" lang="en-US" altLang="zh-CN" sz="2400" b="1" dirty="0">
                <a:latin typeface="Calibri" panose="020F0502020204030204" pitchFamily="34" charset="0"/>
              </a:rPr>
              <a:t>Function</a:t>
            </a:r>
            <a:r>
              <a:rPr kumimoji="1" lang="en-US" altLang="zh-CN" sz="2400" dirty="0">
                <a:latin typeface="Calibri" panose="020F0502020204030204" pitchFamily="34" charset="0"/>
              </a:rPr>
              <a:t>: </a:t>
            </a:r>
          </a:p>
          <a:p>
            <a:r>
              <a:rPr kumimoji="1" lang="en-US" altLang="zh-CN" sz="2400" dirty="0">
                <a:latin typeface="Calibri" panose="020F0502020204030204" pitchFamily="34" charset="0"/>
              </a:rPr>
              <a:t>record map information</a:t>
            </a:r>
          </a:p>
          <a:p>
            <a:r>
              <a:rPr kumimoji="1" lang="en-US" altLang="zh-CN" sz="2400" dirty="0">
                <a:latin typeface="Calibri" panose="020F0502020204030204" pitchFamily="34" charset="0"/>
              </a:rPr>
              <a:t>follow GPS waypoints</a:t>
            </a:r>
          </a:p>
          <a:p>
            <a:endParaRPr kumimoji="1" lang="en-US" altLang="zh-CN" sz="2000" dirty="0"/>
          </a:p>
          <a:p>
            <a:endParaRPr kumimoji="1" lang="en-US" altLang="zh-CN" dirty="0"/>
          </a:p>
          <a:p>
            <a:endParaRPr kumimoji="1" lang="zh-CN" altLang="en-US" dirty="0"/>
          </a:p>
        </p:txBody>
      </p:sp>
      <p:sp>
        <p:nvSpPr>
          <p:cNvPr id="7" name="文本框 6">
            <a:extLst>
              <a:ext uri="{FF2B5EF4-FFF2-40B4-BE49-F238E27FC236}">
                <a16:creationId xmlns="" xmlns:a16="http://schemas.microsoft.com/office/drawing/2014/main" id="{045276A5-A715-674B-AB41-7C2A4DAF7A1D}"/>
              </a:ext>
            </a:extLst>
          </p:cNvPr>
          <p:cNvSpPr txBox="1"/>
          <p:nvPr/>
        </p:nvSpPr>
        <p:spPr>
          <a:xfrm>
            <a:off x="2118475" y="4883561"/>
            <a:ext cx="4403558" cy="1200329"/>
          </a:xfrm>
          <a:prstGeom prst="rect">
            <a:avLst/>
          </a:prstGeom>
          <a:noFill/>
        </p:spPr>
        <p:txBody>
          <a:bodyPr wrap="square" rtlCol="0">
            <a:spAutoFit/>
          </a:bodyPr>
          <a:lstStyle/>
          <a:p>
            <a:r>
              <a:rPr kumimoji="1" lang="en-US" altLang="zh-CN" sz="2400" b="1" dirty="0">
                <a:latin typeface="Calibri" panose="020F0502020204030204" pitchFamily="34" charset="0"/>
              </a:rPr>
              <a:t>Control</a:t>
            </a:r>
            <a:r>
              <a:rPr kumimoji="1" lang="en-US" altLang="zh-CN" sz="2400" b="1" i="1" dirty="0">
                <a:latin typeface="Calibri" panose="020F0502020204030204" pitchFamily="34" charset="0"/>
              </a:rPr>
              <a:t> </a:t>
            </a:r>
            <a:r>
              <a:rPr kumimoji="1" lang="en-US" altLang="zh-CN" sz="2400" b="1" dirty="0">
                <a:latin typeface="Calibri" panose="020F0502020204030204" pitchFamily="34" charset="0"/>
              </a:rPr>
              <a:t>mode</a:t>
            </a:r>
            <a:r>
              <a:rPr kumimoji="1" lang="en-US" altLang="zh-CN" sz="2400" b="1" i="1" dirty="0">
                <a:latin typeface="Calibri" panose="020F0502020204030204" pitchFamily="34" charset="0"/>
              </a:rPr>
              <a:t>:</a:t>
            </a:r>
          </a:p>
          <a:p>
            <a:r>
              <a:rPr kumimoji="1" lang="en-US" altLang="zh-CN" sz="2400" dirty="0">
                <a:latin typeface="Calibri" panose="020F0502020204030204" pitchFamily="34" charset="0"/>
              </a:rPr>
              <a:t>Autonomous mode</a:t>
            </a:r>
          </a:p>
          <a:p>
            <a:r>
              <a:rPr kumimoji="1" lang="en-US" altLang="zh-CN" sz="2400" dirty="0" smtClean="0">
                <a:latin typeface="Calibri" panose="020F0502020204030204" pitchFamily="34" charset="0"/>
              </a:rPr>
              <a:t>Remote control</a:t>
            </a:r>
            <a:endParaRPr kumimoji="1" lang="zh-CN" altLang="en-US" sz="2400" dirty="0">
              <a:latin typeface="Calibri" panose="020F0502020204030204" pitchFamily="34" charset="0"/>
            </a:endParaRPr>
          </a:p>
        </p:txBody>
      </p:sp>
    </p:spTree>
    <p:extLst>
      <p:ext uri="{BB962C8B-B14F-4D97-AF65-F5344CB8AC3E}">
        <p14:creationId xmlns:p14="http://schemas.microsoft.com/office/powerpoint/2010/main" val="405050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09B2BE-73CB-4504-9BEC-6D0C64707DC5}"/>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Project Overall Review</a:t>
            </a:r>
          </a:p>
        </p:txBody>
      </p:sp>
      <p:sp>
        <p:nvSpPr>
          <p:cNvPr id="3" name="Content Placeholder 2">
            <a:extLst>
              <a:ext uri="{FF2B5EF4-FFF2-40B4-BE49-F238E27FC236}">
                <a16:creationId xmlns="" xmlns:a16="http://schemas.microsoft.com/office/drawing/2014/main" id="{C2C5D8B0-B282-469E-B588-48F39410A38B}"/>
              </a:ext>
            </a:extLst>
          </p:cNvPr>
          <p:cNvSpPr>
            <a:spLocks noGrp="1"/>
          </p:cNvSpPr>
          <p:nvPr>
            <p:ph idx="1"/>
          </p:nvPr>
        </p:nvSpPr>
        <p:spPr>
          <a:xfrm>
            <a:off x="838200" y="1428583"/>
            <a:ext cx="10515600" cy="4868922"/>
          </a:xfrm>
        </p:spPr>
        <p:txBody>
          <a:bodyPr vert="horz" lIns="91440" tIns="45720" rIns="91440" bIns="45720" rtlCol="0" anchor="t">
            <a:noAutofit/>
          </a:bodyPr>
          <a:lstStyle/>
          <a:p>
            <a:pPr>
              <a:lnSpc>
                <a:spcPct val="150000"/>
              </a:lnSpc>
            </a:pPr>
            <a:r>
              <a:rPr lang="en-US" dirty="0">
                <a:latin typeface="Calibri" panose="020F0502020204030204" pitchFamily="34" charset="0"/>
                <a:cs typeface="Calibri" panose="020F0502020204030204" pitchFamily="34" charset="0"/>
              </a:rPr>
              <a:t>Vehicle assembled within the size requirements</a:t>
            </a:r>
          </a:p>
          <a:p>
            <a:pPr>
              <a:lnSpc>
                <a:spcPct val="150000"/>
              </a:lnSpc>
            </a:pPr>
            <a:r>
              <a:rPr lang="en-US" dirty="0">
                <a:latin typeface="Calibri" panose="020F0502020204030204" pitchFamily="34" charset="0"/>
                <a:cs typeface="Calibri" panose="020F0502020204030204" pitchFamily="34" charset="0"/>
              </a:rPr>
              <a:t>Ackermann steering system used</a:t>
            </a:r>
          </a:p>
          <a:p>
            <a:pPr>
              <a:lnSpc>
                <a:spcPct val="150000"/>
              </a:lnSpc>
            </a:pPr>
            <a:r>
              <a:rPr lang="en-US" sz="2800" dirty="0">
                <a:latin typeface="Calibri" panose="020F0502020204030204" pitchFamily="34" charset="0"/>
                <a:cs typeface="Calibri" panose="020F0502020204030204" pitchFamily="34" charset="0"/>
              </a:rPr>
              <a:t>Servo</a:t>
            </a:r>
            <a:r>
              <a:rPr lang="en-US" sz="280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has</a:t>
            </a:r>
            <a:r>
              <a:rPr lang="en-US" sz="2800">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control issues</a:t>
            </a:r>
            <a:endParaRPr lang="en-US" sz="2800" dirty="0">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Rear axle differential incorporated</a:t>
            </a:r>
          </a:p>
          <a:p>
            <a:pPr>
              <a:lnSpc>
                <a:spcPct val="150000"/>
              </a:lnSpc>
            </a:pPr>
            <a:r>
              <a:rPr lang="en-US" dirty="0">
                <a:latin typeface="Calibri" panose="020F0502020204030204" pitchFamily="34" charset="0"/>
                <a:cs typeface="Calibri" panose="020F0502020204030204" pitchFamily="34" charset="0"/>
              </a:rPr>
              <a:t>Vehicle can drive on a flat, smooth surface and on rougher surfaces found outside</a:t>
            </a:r>
          </a:p>
          <a:p>
            <a:pPr>
              <a:lnSpc>
                <a:spcPct val="150000"/>
              </a:lnSpc>
            </a:pPr>
            <a:r>
              <a:rPr lang="en-US" dirty="0">
                <a:latin typeface="Calibri" panose="020F0502020204030204" pitchFamily="34" charset="0"/>
                <a:cs typeface="Calibri" panose="020F0502020204030204" pitchFamily="34" charset="0"/>
              </a:rPr>
              <a:t>Has issues starting from rest on an incline</a:t>
            </a:r>
            <a:endParaRPr lang="en-US" dirty="0"/>
          </a:p>
        </p:txBody>
      </p:sp>
    </p:spTree>
    <p:extLst>
      <p:ext uri="{BB962C8B-B14F-4D97-AF65-F5344CB8AC3E}">
        <p14:creationId xmlns:p14="http://schemas.microsoft.com/office/powerpoint/2010/main" val="212972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7F2EA1-284A-4E8F-93DA-E368366D306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Project Overall Review</a:t>
            </a:r>
          </a:p>
        </p:txBody>
      </p:sp>
      <p:sp>
        <p:nvSpPr>
          <p:cNvPr id="3" name="Content Placeholder 2">
            <a:extLst>
              <a:ext uri="{FF2B5EF4-FFF2-40B4-BE49-F238E27FC236}">
                <a16:creationId xmlns="" xmlns:a16="http://schemas.microsoft.com/office/drawing/2014/main" id="{C7B638B5-C190-4BF2-AE7B-EDD5271206F5}"/>
              </a:ext>
            </a:extLst>
          </p:cNvPr>
          <p:cNvSpPr>
            <a:spLocks noGrp="1"/>
          </p:cNvSpPr>
          <p:nvPr>
            <p:ph idx="1"/>
          </p:nvPr>
        </p:nvSpPr>
        <p:spPr/>
        <p:txBody>
          <a:bodyPr vert="horz" lIns="91440" tIns="45720" rIns="91440" bIns="45720" rtlCol="0" anchor="t">
            <a:normAutofit lnSpcReduction="10000"/>
          </a:bodyPr>
          <a:lstStyle/>
          <a:p>
            <a:pPr>
              <a:lnSpc>
                <a:spcPct val="150000"/>
              </a:lnSpc>
            </a:pPr>
            <a:r>
              <a:rPr lang="en-US" dirty="0">
                <a:latin typeface="Calibri" panose="020F0502020204030204" pitchFamily="34" charset="0"/>
                <a:cs typeface="Calibri" panose="020F0502020204030204" pitchFamily="34" charset="0"/>
              </a:rPr>
              <a:t>Robot Operating System (ROS) framework compatible with code provided by Transport Systems Catapult (TSC)</a:t>
            </a:r>
          </a:p>
          <a:p>
            <a:pPr>
              <a:lnSpc>
                <a:spcPct val="150000"/>
              </a:lnSpc>
            </a:pPr>
            <a:r>
              <a:rPr lang="en-US" dirty="0">
                <a:latin typeface="Calibri" panose="020F0502020204030204" pitchFamily="34" charset="0"/>
                <a:cs typeface="Calibri" panose="020F0502020204030204" pitchFamily="34" charset="0"/>
              </a:rPr>
              <a:t>Vehicle can be driven under remote control</a:t>
            </a:r>
          </a:p>
          <a:p>
            <a:pPr>
              <a:lnSpc>
                <a:spcPct val="150000"/>
              </a:lnSpc>
            </a:pPr>
            <a:r>
              <a:rPr lang="en-US" dirty="0">
                <a:latin typeface="Calibri" panose="020F0502020204030204" pitchFamily="34" charset="0"/>
                <a:cs typeface="Calibri" panose="020F0502020204030204" pitchFamily="34" charset="0"/>
              </a:rPr>
              <a:t>Required map is recorded successfully </a:t>
            </a:r>
          </a:p>
          <a:p>
            <a:pPr>
              <a:lnSpc>
                <a:spcPct val="150000"/>
              </a:lnSpc>
            </a:pPr>
            <a:r>
              <a:rPr lang="en-US" dirty="0">
                <a:latin typeface="Calibri" panose="020F0502020204030204" pitchFamily="34" charset="0"/>
                <a:cs typeface="Calibri" panose="020F0502020204030204" pitchFamily="34" charset="0"/>
              </a:rPr>
              <a:t>Autonomous function works successfully in theory</a:t>
            </a:r>
          </a:p>
          <a:p>
            <a:pPr>
              <a:lnSpc>
                <a:spcPct val="150000"/>
              </a:lnSpc>
            </a:pPr>
            <a:r>
              <a:rPr lang="en-US" sz="2800" dirty="0" smtClean="0">
                <a:latin typeface="Calibri" panose="020F0502020204030204" pitchFamily="34" charset="0"/>
                <a:cs typeface="Calibri" panose="020F0502020204030204" pitchFamily="34" charset="0"/>
              </a:rPr>
              <a:t>Unable to achieve autonomous control</a:t>
            </a:r>
            <a:endParaRPr lang="en-US" sz="2800" dirty="0"/>
          </a:p>
        </p:txBody>
      </p:sp>
    </p:spTree>
    <p:extLst>
      <p:ext uri="{BB962C8B-B14F-4D97-AF65-F5344CB8AC3E}">
        <p14:creationId xmlns:p14="http://schemas.microsoft.com/office/powerpoint/2010/main" val="166238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AAEF29-FE99-49C9-B3B6-9BC2F120DDFC}"/>
              </a:ext>
            </a:extLst>
          </p:cNvPr>
          <p:cNvSpPr>
            <a:spLocks noGrp="1"/>
          </p:cNvSpPr>
          <p:nvPr>
            <p:ph type="title"/>
          </p:nvPr>
        </p:nvSpPr>
        <p:spPr/>
        <p:txBody>
          <a:bodyPr/>
          <a:lstStyle/>
          <a:p>
            <a:r>
              <a:rPr lang="en-US">
                <a:latin typeface="Calibri"/>
                <a:cs typeface="Calibri"/>
              </a:rPr>
              <a:t>Budget &amp; Expenditure</a:t>
            </a:r>
          </a:p>
        </p:txBody>
      </p:sp>
      <p:pic>
        <p:nvPicPr>
          <p:cNvPr id="4" name="Picture 4" descr="A screenshot of a cell phone&#10;&#10;Description generated with very high confidence">
            <a:extLst>
              <a:ext uri="{FF2B5EF4-FFF2-40B4-BE49-F238E27FC236}">
                <a16:creationId xmlns="" xmlns:a16="http://schemas.microsoft.com/office/drawing/2014/main" id="{55F396FA-5DD7-4D19-9541-14D1987D5867}"/>
              </a:ext>
            </a:extLst>
          </p:cNvPr>
          <p:cNvPicPr>
            <a:picLocks noGrp="1" noChangeAspect="1"/>
          </p:cNvPicPr>
          <p:nvPr>
            <p:ph idx="1"/>
          </p:nvPr>
        </p:nvPicPr>
        <p:blipFill>
          <a:blip r:embed="rId2"/>
          <a:stretch>
            <a:fillRect/>
          </a:stretch>
        </p:blipFill>
        <p:spPr>
          <a:xfrm>
            <a:off x="2769178" y="1691049"/>
            <a:ext cx="6487390" cy="4731326"/>
          </a:xfrm>
          <a:prstGeom prst="rect">
            <a:avLst/>
          </a:prstGeom>
        </p:spPr>
      </p:pic>
    </p:spTree>
    <p:extLst>
      <p:ext uri="{BB962C8B-B14F-4D97-AF65-F5344CB8AC3E}">
        <p14:creationId xmlns:p14="http://schemas.microsoft.com/office/powerpoint/2010/main" val="4122465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344FFF-6C60-496C-BE03-D8AE13583158}"/>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Project Review by Phases – Term 1</a:t>
            </a:r>
            <a:endParaRPr lang="zh-CN" altLang="en-US" dirty="0">
              <a:latin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 xmlns:a16="http://schemas.microsoft.com/office/drawing/2014/main" id="{D4D4FDA3-4F63-4A7A-8F26-6ED9F1B0CF58}"/>
              </a:ext>
            </a:extLst>
          </p:cNvPr>
          <p:cNvSpPr>
            <a:spLocks noGrp="1"/>
          </p:cNvSpPr>
          <p:nvPr>
            <p:ph sz="half" idx="2"/>
          </p:nvPr>
        </p:nvSpPr>
        <p:spPr/>
        <p:txBody>
          <a:bodyPr vert="horz" lIns="91440" tIns="45720" rIns="91440" bIns="45720" rtlCol="0" anchor="t">
            <a:normAutofit/>
          </a:bodyPr>
          <a:lstStyle/>
          <a:p>
            <a:r>
              <a:rPr lang="en-US" dirty="0">
                <a:latin typeface="Calibri" panose="020F0502020204030204" pitchFamily="34" charset="0"/>
                <a:cs typeface="Calibri" panose="020F0502020204030204" pitchFamily="34" charset="0"/>
              </a:rPr>
              <a:t>Initial vehicle concepts and design</a:t>
            </a:r>
          </a:p>
          <a:p>
            <a:r>
              <a:rPr lang="en-US" dirty="0">
                <a:latin typeface="Calibri" panose="020F0502020204030204" pitchFamily="34" charset="0"/>
                <a:cs typeface="Calibri" panose="020F0502020204030204" pitchFamily="34" charset="0"/>
              </a:rPr>
              <a:t>Completed chassis and Ackermann steering final design and manufacture</a:t>
            </a:r>
          </a:p>
          <a:p>
            <a:r>
              <a:rPr lang="en-US" dirty="0">
                <a:latin typeface="Calibri" panose="020F0502020204030204" pitchFamily="34" charset="0"/>
                <a:cs typeface="Calibri" panose="020F0502020204030204" pitchFamily="34" charset="0"/>
              </a:rPr>
              <a:t>Became familiar with the ROS environment</a:t>
            </a:r>
          </a:p>
          <a:p>
            <a:r>
              <a:rPr lang="en-US" dirty="0">
                <a:latin typeface="Calibri" panose="020F0502020204030204" pitchFamily="34" charset="0"/>
                <a:cs typeface="Calibri" panose="020F0502020204030204" pitchFamily="34" charset="0"/>
              </a:rPr>
              <a:t>Critical components were purchased</a:t>
            </a:r>
          </a:p>
        </p:txBody>
      </p:sp>
      <p:pic>
        <p:nvPicPr>
          <p:cNvPr id="7" name="Picture 6">
            <a:extLst>
              <a:ext uri="{FF2B5EF4-FFF2-40B4-BE49-F238E27FC236}">
                <a16:creationId xmlns="" xmlns:a16="http://schemas.microsoft.com/office/drawing/2014/main" id="{DA3254E9-DA7A-4EB7-AE2D-601161E730D9}"/>
              </a:ext>
            </a:extLst>
          </p:cNvPr>
          <p:cNvPicPr/>
          <p:nvPr/>
        </p:nvPicPr>
        <p:blipFill>
          <a:blip r:embed="rId2"/>
          <a:stretch>
            <a:fillRect/>
          </a:stretch>
        </p:blipFill>
        <p:spPr>
          <a:xfrm>
            <a:off x="372533" y="1924331"/>
            <a:ext cx="5507531" cy="3753979"/>
          </a:xfrm>
          <a:prstGeom prst="rect">
            <a:avLst/>
          </a:prstGeom>
        </p:spPr>
      </p:pic>
    </p:spTree>
    <p:extLst>
      <p:ext uri="{BB962C8B-B14F-4D97-AF65-F5344CB8AC3E}">
        <p14:creationId xmlns:p14="http://schemas.microsoft.com/office/powerpoint/2010/main" val="2750826999"/>
      </p:ext>
    </p:extLst>
  </p:cSld>
  <p:clrMapOvr>
    <a:masterClrMapping/>
  </p:clrMapOvr>
</p:sld>
</file>

<file path=ppt/theme/theme1.xml><?xml version="1.0" encoding="utf-8"?>
<a:theme xmlns:a="http://schemas.openxmlformats.org/drawingml/2006/main" name="Melancholy abstract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ancholy abstract design slides.potx" id="{0C631111-0761-4095-80FF-907E1270642A}" vid="{4C722CC6-EA24-4B9B-A48E-3EC5DC6964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1637</TotalTime>
  <Words>1864</Words>
  <Application>Microsoft Office PowerPoint</Application>
  <PresentationFormat>Widescreen</PresentationFormat>
  <Paragraphs>298</Paragraphs>
  <Slides>48</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MS Gothic</vt:lpstr>
      <vt:lpstr>宋体</vt:lpstr>
      <vt:lpstr>Arial</vt:lpstr>
      <vt:lpstr>Calibri</vt:lpstr>
      <vt:lpstr>Cambria Math</vt:lpstr>
      <vt:lpstr>Century Gothic</vt:lpstr>
      <vt:lpstr>Times New Roman</vt:lpstr>
      <vt:lpstr>Melancholy abstract design template</vt:lpstr>
      <vt:lpstr>μCavLab  Final Presentation  </vt:lpstr>
      <vt:lpstr>PowerPoint Presentation</vt:lpstr>
      <vt:lpstr>Overview</vt:lpstr>
      <vt:lpstr>Project Aims</vt:lpstr>
      <vt:lpstr>Vehicle Overall Review</vt:lpstr>
      <vt:lpstr>Project Overall Review</vt:lpstr>
      <vt:lpstr>Project Overall Review</vt:lpstr>
      <vt:lpstr>Budget &amp; Expenditure</vt:lpstr>
      <vt:lpstr>Project Review by Phases – Term 1</vt:lpstr>
      <vt:lpstr>Project Review by Phases – Term 2</vt:lpstr>
      <vt:lpstr>Project Review by Phases – Term 3</vt:lpstr>
      <vt:lpstr>Individual Contribution – Daniel Thomson</vt:lpstr>
      <vt:lpstr>Ackermann Steering</vt:lpstr>
      <vt:lpstr>Initial Design</vt:lpstr>
      <vt:lpstr>Detailed Design</vt:lpstr>
      <vt:lpstr>Detailed Design</vt:lpstr>
      <vt:lpstr>Steering Angles</vt:lpstr>
      <vt:lpstr>Final Design</vt:lpstr>
      <vt:lpstr>Individual Contribution – Scott Baker</vt:lpstr>
      <vt:lpstr>Drivetrain Design</vt:lpstr>
      <vt:lpstr>Drive Component Selection</vt:lpstr>
      <vt:lpstr>Assembly</vt:lpstr>
      <vt:lpstr>Individual Contribution – Mohamed Khaled</vt:lpstr>
      <vt:lpstr>Chassis Design </vt:lpstr>
      <vt:lpstr>Sourcing, Purchase and Work Request</vt:lpstr>
      <vt:lpstr>Delays</vt:lpstr>
      <vt:lpstr>Mechanical Workshop</vt:lpstr>
      <vt:lpstr>Individual Contribution – Hongfei Chen</vt:lpstr>
      <vt:lpstr>Speed and steer control wiring</vt:lpstr>
      <vt:lpstr>Wiring implementation</vt:lpstr>
      <vt:lpstr>Vehicle motion node – steering function</vt:lpstr>
      <vt:lpstr>Vehicle motion node – speed function</vt:lpstr>
      <vt:lpstr>Individual Contribution – Jingyu Chen</vt:lpstr>
      <vt:lpstr>Software package analysis and revise</vt:lpstr>
      <vt:lpstr>    Complete Node list</vt:lpstr>
      <vt:lpstr>Architecture Establishment </vt:lpstr>
      <vt:lpstr>Control System Design</vt:lpstr>
      <vt:lpstr>GPS Testing</vt:lpstr>
      <vt:lpstr>PowerPoint Presentation</vt:lpstr>
      <vt:lpstr>IMU Testing</vt:lpstr>
      <vt:lpstr>Calibration of IMU </vt:lpstr>
      <vt:lpstr>Final Test</vt:lpstr>
      <vt:lpstr>Project Limitations - Electronic</vt:lpstr>
      <vt:lpstr>Project Limitations - Mechanical</vt:lpstr>
      <vt:lpstr>Project Limitations - Mechanical</vt:lpstr>
      <vt:lpstr>Further Work</vt:lpstr>
      <vt:lpstr>Cheltenham Science Festival</vt:lpstr>
      <vt:lpstr>Questions &amp; Discussion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μCavLab  Final Presentation</dc:title>
  <dc:creator>Chen, Hongfei</dc:creator>
  <cp:lastModifiedBy>Thomson, Daniel</cp:lastModifiedBy>
  <cp:revision>69</cp:revision>
  <dcterms:modified xsi:type="dcterms:W3CDTF">2018-05-31T12:39:53Z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74064600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